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2541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97541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97570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0496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3754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6046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08423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5806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49849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709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09656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mtClean="0"/>
              <a:t>KHOA HTTTQL - </a:t>
            </a:r>
            <a:r>
              <a:rPr lang="en-US" spc="-5" smtClean="0"/>
              <a:t>HỌC </a:t>
            </a:r>
            <a:r>
              <a:rPr lang="en-US" smtClean="0"/>
              <a:t>VIỆN </a:t>
            </a:r>
            <a:r>
              <a:rPr lang="en-US" spc="-5" smtClean="0"/>
              <a:t>NGÂN</a:t>
            </a:r>
            <a:r>
              <a:rPr lang="en-US" spc="-204" smtClean="0"/>
              <a:t> </a:t>
            </a:r>
            <a:r>
              <a:rPr lang="en-US" spc="-5" smtClean="0"/>
              <a:t>HÀNG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 smtClean="0"/>
              <a:t>3-</a:t>
            </a:r>
            <a:fld id="{81D60167-4931-47E6-BA6A-407CBD079E47}" type="slidenum">
              <a:rPr spc="-5" smtClean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3909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gelfire.com/wa3/loserschallenge/cardio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://www.sportsci.org/jour/0101/cf.htm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371600" y="1143000"/>
            <a:ext cx="7484109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 THÔNG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 dirty="0">
              <a:latin typeface="Arial"/>
              <a:cs typeface="Arial"/>
            </a:endParaRPr>
          </a:p>
          <a:p>
            <a:pPr marR="514984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3</a:t>
            </a:r>
            <a:endParaRPr sz="4000" dirty="0">
              <a:latin typeface="Arial"/>
              <a:cs typeface="Arial"/>
            </a:endParaRPr>
          </a:p>
          <a:p>
            <a:pPr marL="22860" marR="5080" algn="ctr">
              <a:lnSpc>
                <a:spcPct val="100000"/>
              </a:lnSpc>
              <a:spcBef>
                <a:spcPts val="1055"/>
              </a:spcBef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Sử dụng </a:t>
            </a:r>
            <a:r>
              <a:rPr sz="4000" spc="-5" dirty="0">
                <a:solidFill>
                  <a:srgbClr val="FF0000"/>
                </a:solidFill>
                <a:latin typeface="Arial"/>
                <a:cs typeface="Arial"/>
              </a:rPr>
              <a:t>MIS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đạt được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lợi thế  cạnh tranh cho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doanh</a:t>
            </a:r>
            <a:r>
              <a:rPr sz="4000" spc="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439877"/>
            <a:ext cx="690625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1675" marR="5080" indent="-689610">
              <a:lnSpc>
                <a:spcPct val="100000"/>
              </a:lnSpc>
              <a:spcBef>
                <a:spcPts val="105"/>
              </a:spcBef>
              <a:tabLst>
                <a:tab pos="779145" algn="l"/>
              </a:tabLst>
            </a:pPr>
            <a:r>
              <a:rPr dirty="0"/>
              <a:t>Q4		</a:t>
            </a:r>
            <a:r>
              <a:rPr b="1" spc="-5" dirty="0">
                <a:latin typeface="Arial"/>
                <a:cs typeface="Arial"/>
              </a:rPr>
              <a:t>Chiến </a:t>
            </a:r>
            <a:r>
              <a:rPr b="1" dirty="0">
                <a:latin typeface="Arial"/>
                <a:cs typeface="Arial"/>
              </a:rPr>
              <a:t>lược cạnh </a:t>
            </a:r>
            <a:r>
              <a:rPr b="1" spc="-5" dirty="0">
                <a:latin typeface="Arial"/>
                <a:cs typeface="Arial"/>
              </a:rPr>
              <a:t>tranh </a:t>
            </a:r>
            <a:r>
              <a:rPr b="1" dirty="0">
                <a:latin typeface="Arial"/>
                <a:cs typeface="Arial"/>
              </a:rPr>
              <a:t>xác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định  </a:t>
            </a:r>
            <a:r>
              <a:rPr b="1" spc="-5" dirty="0">
                <a:latin typeface="Arial"/>
                <a:cs typeface="Arial"/>
              </a:rPr>
              <a:t>chuỗi </a:t>
            </a:r>
            <a:r>
              <a:rPr b="1" dirty="0">
                <a:latin typeface="Arial"/>
                <a:cs typeface="Arial"/>
              </a:rPr>
              <a:t>giá </a:t>
            </a:r>
            <a:r>
              <a:rPr b="1" spc="-5" dirty="0">
                <a:latin typeface="Arial"/>
                <a:cs typeface="Arial"/>
              </a:rPr>
              <a:t>trị </a:t>
            </a:r>
            <a:r>
              <a:rPr b="1" dirty="0">
                <a:latin typeface="Arial"/>
                <a:cs typeface="Arial"/>
              </a:rPr>
              <a:t>như </a:t>
            </a:r>
            <a:r>
              <a:rPr b="1" spc="-5" dirty="0">
                <a:latin typeface="Arial"/>
                <a:cs typeface="Arial"/>
              </a:rPr>
              <a:t>thế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nào</a:t>
            </a:r>
            <a:r>
              <a:rPr spc="-10" dirty="0"/>
              <a:t>?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609600" y="1524000"/>
            <a:ext cx="7848600" cy="1569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600" y="1524000"/>
            <a:ext cx="7848600" cy="156972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 marR="81280" algn="just">
              <a:lnSpc>
                <a:spcPct val="100000"/>
              </a:lnSpc>
              <a:spcBef>
                <a:spcPts val="300"/>
              </a:spcBef>
            </a:pPr>
            <a:r>
              <a:rPr sz="2400" b="1" i="1" spc="-5" dirty="0">
                <a:solidFill>
                  <a:srgbClr val="000308"/>
                </a:solidFill>
                <a:latin typeface="Arial"/>
                <a:cs typeface="Arial"/>
              </a:rPr>
              <a:t>Giá trị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số tiền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hàng sẵn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sàng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trả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nguồn tài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nguyên, sản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phẩm hoặc dịch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vụ.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Sự chênh  lệch giá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giữa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hoạt động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sinh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ra và chi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phí của 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nó 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được gọi là </a:t>
            </a:r>
            <a:r>
              <a:rPr sz="2400" b="1" i="1" dirty="0">
                <a:solidFill>
                  <a:srgbClr val="000308"/>
                </a:solidFill>
                <a:latin typeface="Arial"/>
                <a:cs typeface="Arial"/>
              </a:rPr>
              <a:t>lợi</a:t>
            </a:r>
            <a:r>
              <a:rPr sz="2400" b="1" i="1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000308"/>
                </a:solidFill>
                <a:latin typeface="Arial"/>
                <a:cs typeface="Arial"/>
              </a:rPr>
              <a:t>nhuận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6102" y="3294138"/>
            <a:ext cx="5680721" cy="2692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70853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Các hoạt động hỗ trợ </a:t>
            </a:r>
            <a:r>
              <a:rPr dirty="0"/>
              <a:t>trong chuỗi </a:t>
            </a:r>
            <a:r>
              <a:rPr spc="-5" dirty="0"/>
              <a:t>giá</a:t>
            </a:r>
            <a:r>
              <a:rPr spc="-114" dirty="0"/>
              <a:t> </a:t>
            </a:r>
            <a:r>
              <a:rPr dirty="0"/>
              <a:t>trị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9450" y="2106548"/>
          <a:ext cx="7619365" cy="3835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0870"/>
                <a:gridCol w="4468495"/>
              </a:tblGrid>
              <a:tr h="1011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nghệ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98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4168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 &amp; D, Kỹ thuật mới, phương  pháp, thủ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tục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Mua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sắm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98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 nguyên liệu</a:t>
                      </a:r>
                      <a:r>
                        <a:rPr sz="22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thô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8804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Nguồn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lực con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người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654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98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Đào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tạo, tuyển dụng, bồi</a:t>
                      </a:r>
                      <a:r>
                        <a:rPr sz="22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654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57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Cơ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sở 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hạ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tầng công</a:t>
                      </a:r>
                      <a:r>
                        <a:rPr sz="22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ty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9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Quản lý chung, Tài chính,</a:t>
                      </a:r>
                      <a:r>
                        <a:rPr sz="22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toán, Pháp 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lý,</a:t>
                      </a:r>
                      <a:r>
                        <a:rPr sz="22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...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5421" y="1625930"/>
            <a:ext cx="55689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92345" algn="l"/>
              </a:tabLst>
            </a:pPr>
            <a:r>
              <a:rPr sz="2400" b="1" u="heavy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Các </a:t>
            </a:r>
            <a:r>
              <a:rPr sz="2400" b="1" u="heavy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hoạt động hỗ</a:t>
            </a:r>
            <a:r>
              <a:rPr sz="2400" b="1" u="heavy" spc="-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trợ</a:t>
            </a:r>
            <a:r>
              <a:rPr sz="2400" b="1" dirty="0">
                <a:solidFill>
                  <a:srgbClr val="000308"/>
                </a:solidFill>
                <a:latin typeface="Arial"/>
                <a:cs typeface="Arial"/>
              </a:rPr>
              <a:t>	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2400" spc="-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tả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75177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Chuỗi giá </a:t>
            </a:r>
            <a:r>
              <a:rPr dirty="0"/>
              <a:t>trị </a:t>
            </a:r>
            <a:r>
              <a:rPr spc="-5" dirty="0"/>
              <a:t>đối </a:t>
            </a:r>
            <a:r>
              <a:rPr dirty="0"/>
              <a:t>với </a:t>
            </a:r>
            <a:r>
              <a:rPr spc="-5" dirty="0"/>
              <a:t>hãng </a:t>
            </a:r>
            <a:r>
              <a:rPr dirty="0"/>
              <a:t>sản xuất xe</a:t>
            </a:r>
            <a:r>
              <a:rPr spc="-100" dirty="0"/>
              <a:t> </a:t>
            </a:r>
            <a:r>
              <a:rPr spc="-5" dirty="0"/>
              <a:t>đạp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grpSp>
        <p:nvGrpSpPr>
          <p:cNvPr id="6" name="object 6"/>
          <p:cNvGrpSpPr/>
          <p:nvPr/>
        </p:nvGrpSpPr>
        <p:grpSpPr>
          <a:xfrm>
            <a:off x="357162" y="1500174"/>
            <a:ext cx="8501380" cy="4786630"/>
            <a:chOff x="357162" y="1500174"/>
            <a:chExt cx="8501380" cy="4786630"/>
          </a:xfrm>
        </p:grpSpPr>
        <p:sp>
          <p:nvSpPr>
            <p:cNvPr id="7" name="object 7"/>
            <p:cNvSpPr/>
            <p:nvPr/>
          </p:nvSpPr>
          <p:spPr>
            <a:xfrm>
              <a:off x="357162" y="1500174"/>
              <a:ext cx="7697724" cy="411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1850" y="4581550"/>
              <a:ext cx="1676400" cy="1704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584325"/>
            <a:ext cx="5146675" cy="603250"/>
            <a:chOff x="3400425" y="1584325"/>
            <a:chExt cx="5146675" cy="603250"/>
          </a:xfrm>
        </p:grpSpPr>
        <p:sp>
          <p:nvSpPr>
            <p:cNvPr id="3" name="object 3"/>
            <p:cNvSpPr/>
            <p:nvPr/>
          </p:nvSpPr>
          <p:spPr>
            <a:xfrm>
              <a:off x="3413125" y="1597025"/>
              <a:ext cx="5121275" cy="5778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597025"/>
              <a:ext cx="5121275" cy="577850"/>
            </a:xfrm>
            <a:custGeom>
              <a:avLst/>
              <a:gdLst/>
              <a:ahLst/>
              <a:cxnLst/>
              <a:rect l="l" t="t" r="r" b="b"/>
              <a:pathLst>
                <a:path w="5121275" h="577850">
                  <a:moveTo>
                    <a:pt x="5121275" y="96265"/>
                  </a:moveTo>
                  <a:lnTo>
                    <a:pt x="5121275" y="481584"/>
                  </a:lnTo>
                  <a:lnTo>
                    <a:pt x="5119403" y="500453"/>
                  </a:lnTo>
                  <a:lnTo>
                    <a:pt x="5092954" y="549655"/>
                  </a:lnTo>
                  <a:lnTo>
                    <a:pt x="5043697" y="575980"/>
                  </a:lnTo>
                  <a:lnTo>
                    <a:pt x="5024755" y="577850"/>
                  </a:lnTo>
                  <a:lnTo>
                    <a:pt x="0" y="577850"/>
                  </a:lnTo>
                  <a:lnTo>
                    <a:pt x="0" y="0"/>
                  </a:lnTo>
                  <a:lnTo>
                    <a:pt x="5024755" y="0"/>
                  </a:lnTo>
                  <a:lnTo>
                    <a:pt x="5043697" y="1869"/>
                  </a:lnTo>
                  <a:lnTo>
                    <a:pt x="5092954" y="28194"/>
                  </a:lnTo>
                  <a:lnTo>
                    <a:pt x="5119403" y="77396"/>
                  </a:lnTo>
                  <a:lnTo>
                    <a:pt x="5121275" y="96265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5825" y="1593341"/>
            <a:ext cx="501205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24790" marR="498475" indent="-172720">
              <a:lnSpc>
                <a:spcPts val="1939"/>
              </a:lnSpc>
              <a:spcBef>
                <a:spcPts val="345"/>
              </a:spcBef>
              <a:buChar char="•"/>
              <a:tabLst>
                <a:tab pos="2254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Tập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hoạt động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tạo ra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giá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trị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1800" spc="-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 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chuyển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đầu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thành đầu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11300"/>
            <a:ext cx="2905760" cy="749300"/>
            <a:chOff x="520700" y="1511300"/>
            <a:chExt cx="2905760" cy="749300"/>
          </a:xfrm>
        </p:grpSpPr>
        <p:sp>
          <p:nvSpPr>
            <p:cNvPr id="7" name="object 7"/>
            <p:cNvSpPr/>
            <p:nvPr/>
          </p:nvSpPr>
          <p:spPr>
            <a:xfrm>
              <a:off x="533400" y="1524000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2759710" y="0"/>
                  </a:moveTo>
                  <a:lnTo>
                    <a:pt x="120624" y="0"/>
                  </a:lnTo>
                  <a:lnTo>
                    <a:pt x="96981" y="2337"/>
                  </a:lnTo>
                  <a:lnTo>
                    <a:pt x="53701" y="20252"/>
                  </a:lnTo>
                  <a:lnTo>
                    <a:pt x="20268" y="53677"/>
                  </a:lnTo>
                  <a:lnTo>
                    <a:pt x="2339" y="96992"/>
                  </a:lnTo>
                  <a:lnTo>
                    <a:pt x="0" y="120650"/>
                  </a:lnTo>
                  <a:lnTo>
                    <a:pt x="0" y="603123"/>
                  </a:lnTo>
                  <a:lnTo>
                    <a:pt x="9183" y="649319"/>
                  </a:lnTo>
                  <a:lnTo>
                    <a:pt x="35331" y="688466"/>
                  </a:lnTo>
                  <a:lnTo>
                    <a:pt x="74463" y="714597"/>
                  </a:lnTo>
                  <a:lnTo>
                    <a:pt x="120624" y="723773"/>
                  </a:lnTo>
                  <a:lnTo>
                    <a:pt x="2759710" y="723773"/>
                  </a:lnTo>
                  <a:lnTo>
                    <a:pt x="2805906" y="714597"/>
                  </a:lnTo>
                  <a:lnTo>
                    <a:pt x="2845054" y="688466"/>
                  </a:lnTo>
                  <a:lnTo>
                    <a:pt x="2871184" y="649319"/>
                  </a:lnTo>
                  <a:lnTo>
                    <a:pt x="2880360" y="603123"/>
                  </a:lnTo>
                  <a:lnTo>
                    <a:pt x="2880360" y="120650"/>
                  </a:lnTo>
                  <a:lnTo>
                    <a:pt x="2871184" y="74453"/>
                  </a:lnTo>
                  <a:lnTo>
                    <a:pt x="2845054" y="35305"/>
                  </a:lnTo>
                  <a:lnTo>
                    <a:pt x="2805906" y="9175"/>
                  </a:lnTo>
                  <a:lnTo>
                    <a:pt x="275971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524000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0" y="120650"/>
                  </a:moveTo>
                  <a:lnTo>
                    <a:pt x="9183" y="74453"/>
                  </a:lnTo>
                  <a:lnTo>
                    <a:pt x="35331" y="35305"/>
                  </a:lnTo>
                  <a:lnTo>
                    <a:pt x="74463" y="9175"/>
                  </a:lnTo>
                  <a:lnTo>
                    <a:pt x="120624" y="0"/>
                  </a:lnTo>
                  <a:lnTo>
                    <a:pt x="2759710" y="0"/>
                  </a:lnTo>
                  <a:lnTo>
                    <a:pt x="2805906" y="9175"/>
                  </a:lnTo>
                  <a:lnTo>
                    <a:pt x="2845054" y="35305"/>
                  </a:lnTo>
                  <a:lnTo>
                    <a:pt x="2871184" y="74453"/>
                  </a:lnTo>
                  <a:lnTo>
                    <a:pt x="2880360" y="120650"/>
                  </a:lnTo>
                  <a:lnTo>
                    <a:pt x="2880360" y="603123"/>
                  </a:lnTo>
                  <a:lnTo>
                    <a:pt x="2871184" y="649319"/>
                  </a:lnTo>
                  <a:lnTo>
                    <a:pt x="2845054" y="688466"/>
                  </a:lnTo>
                  <a:lnTo>
                    <a:pt x="2805906" y="714597"/>
                  </a:lnTo>
                  <a:lnTo>
                    <a:pt x="2759710" y="723773"/>
                  </a:lnTo>
                  <a:lnTo>
                    <a:pt x="120624" y="723773"/>
                  </a:lnTo>
                  <a:lnTo>
                    <a:pt x="74463" y="714597"/>
                  </a:lnTo>
                  <a:lnTo>
                    <a:pt x="35331" y="688466"/>
                  </a:lnTo>
                  <a:lnTo>
                    <a:pt x="9183" y="649319"/>
                  </a:lnTo>
                  <a:lnTo>
                    <a:pt x="0" y="603123"/>
                  </a:lnTo>
                  <a:lnTo>
                    <a:pt x="0" y="1206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4760" y="1698498"/>
            <a:ext cx="2237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Quy trình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2343150"/>
            <a:ext cx="5146675" cy="605155"/>
            <a:chOff x="3400425" y="2343150"/>
            <a:chExt cx="5146675" cy="605155"/>
          </a:xfrm>
        </p:grpSpPr>
        <p:sp>
          <p:nvSpPr>
            <p:cNvPr id="11" name="object 11"/>
            <p:cNvSpPr/>
            <p:nvPr/>
          </p:nvSpPr>
          <p:spPr>
            <a:xfrm>
              <a:off x="3413125" y="2355850"/>
              <a:ext cx="5121275" cy="5793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3125" y="2355850"/>
              <a:ext cx="5121275" cy="579755"/>
            </a:xfrm>
            <a:custGeom>
              <a:avLst/>
              <a:gdLst/>
              <a:ahLst/>
              <a:cxnLst/>
              <a:rect l="l" t="t" r="r" b="b"/>
              <a:pathLst>
                <a:path w="5121275" h="579755">
                  <a:moveTo>
                    <a:pt x="5121275" y="96520"/>
                  </a:moveTo>
                  <a:lnTo>
                    <a:pt x="5121275" y="482853"/>
                  </a:lnTo>
                  <a:lnTo>
                    <a:pt x="5119403" y="501798"/>
                  </a:lnTo>
                  <a:lnTo>
                    <a:pt x="5092954" y="551179"/>
                  </a:lnTo>
                  <a:lnTo>
                    <a:pt x="5043697" y="577504"/>
                  </a:lnTo>
                  <a:lnTo>
                    <a:pt x="5024755" y="579374"/>
                  </a:lnTo>
                  <a:lnTo>
                    <a:pt x="0" y="579374"/>
                  </a:lnTo>
                  <a:lnTo>
                    <a:pt x="0" y="0"/>
                  </a:lnTo>
                  <a:lnTo>
                    <a:pt x="5024755" y="0"/>
                  </a:lnTo>
                  <a:lnTo>
                    <a:pt x="5043697" y="1871"/>
                  </a:lnTo>
                  <a:lnTo>
                    <a:pt x="5092954" y="28321"/>
                  </a:lnTo>
                  <a:lnTo>
                    <a:pt x="5119403" y="77630"/>
                  </a:lnTo>
                  <a:lnTo>
                    <a:pt x="5121275" y="9652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25825" y="2476627"/>
            <a:ext cx="501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225425" algn="l"/>
              </a:tabLst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 phí đầu vào cộng với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chi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phí hoạt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2271648"/>
            <a:ext cx="8026400" cy="1437005"/>
            <a:chOff x="520700" y="2271648"/>
            <a:chExt cx="8026400" cy="1437005"/>
          </a:xfrm>
        </p:grpSpPr>
        <p:sp>
          <p:nvSpPr>
            <p:cNvPr id="15" name="object 15"/>
            <p:cNvSpPr/>
            <p:nvPr/>
          </p:nvSpPr>
          <p:spPr>
            <a:xfrm>
              <a:off x="533400" y="2284348"/>
              <a:ext cx="2879725" cy="722630"/>
            </a:xfrm>
            <a:custGeom>
              <a:avLst/>
              <a:gdLst/>
              <a:ahLst/>
              <a:cxnLst/>
              <a:rect l="l" t="t" r="r" b="b"/>
              <a:pathLst>
                <a:path w="2879725" h="722630">
                  <a:moveTo>
                    <a:pt x="2759075" y="0"/>
                  </a:moveTo>
                  <a:lnTo>
                    <a:pt x="120599" y="0"/>
                  </a:lnTo>
                  <a:lnTo>
                    <a:pt x="96963" y="2337"/>
                  </a:lnTo>
                  <a:lnTo>
                    <a:pt x="53689" y="20252"/>
                  </a:lnTo>
                  <a:lnTo>
                    <a:pt x="20257" y="53655"/>
                  </a:lnTo>
                  <a:lnTo>
                    <a:pt x="2337" y="96831"/>
                  </a:lnTo>
                  <a:lnTo>
                    <a:pt x="0" y="120396"/>
                  </a:lnTo>
                  <a:lnTo>
                    <a:pt x="0" y="601979"/>
                  </a:lnTo>
                  <a:lnTo>
                    <a:pt x="9177" y="648049"/>
                  </a:lnTo>
                  <a:lnTo>
                    <a:pt x="35318" y="687070"/>
                  </a:lnTo>
                  <a:lnTo>
                    <a:pt x="74448" y="713200"/>
                  </a:lnTo>
                  <a:lnTo>
                    <a:pt x="120599" y="722376"/>
                  </a:lnTo>
                  <a:lnTo>
                    <a:pt x="2759075" y="722376"/>
                  </a:lnTo>
                  <a:lnTo>
                    <a:pt x="2805271" y="713200"/>
                  </a:lnTo>
                  <a:lnTo>
                    <a:pt x="2844419" y="687070"/>
                  </a:lnTo>
                  <a:lnTo>
                    <a:pt x="2870549" y="648049"/>
                  </a:lnTo>
                  <a:lnTo>
                    <a:pt x="2879725" y="601979"/>
                  </a:lnTo>
                  <a:lnTo>
                    <a:pt x="2879725" y="120396"/>
                  </a:lnTo>
                  <a:lnTo>
                    <a:pt x="2870549" y="74374"/>
                  </a:lnTo>
                  <a:lnTo>
                    <a:pt x="2844419" y="35305"/>
                  </a:lnTo>
                  <a:lnTo>
                    <a:pt x="2805271" y="9175"/>
                  </a:lnTo>
                  <a:lnTo>
                    <a:pt x="2759075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2284348"/>
              <a:ext cx="2879725" cy="722630"/>
            </a:xfrm>
            <a:custGeom>
              <a:avLst/>
              <a:gdLst/>
              <a:ahLst/>
              <a:cxnLst/>
              <a:rect l="l" t="t" r="r" b="b"/>
              <a:pathLst>
                <a:path w="2879725" h="722630">
                  <a:moveTo>
                    <a:pt x="0" y="120396"/>
                  </a:moveTo>
                  <a:lnTo>
                    <a:pt x="9177" y="74374"/>
                  </a:lnTo>
                  <a:lnTo>
                    <a:pt x="35318" y="35305"/>
                  </a:lnTo>
                  <a:lnTo>
                    <a:pt x="74448" y="9175"/>
                  </a:lnTo>
                  <a:lnTo>
                    <a:pt x="120599" y="0"/>
                  </a:lnTo>
                  <a:lnTo>
                    <a:pt x="2759075" y="0"/>
                  </a:lnTo>
                  <a:lnTo>
                    <a:pt x="2805271" y="9175"/>
                  </a:lnTo>
                  <a:lnTo>
                    <a:pt x="2844419" y="35305"/>
                  </a:lnTo>
                  <a:lnTo>
                    <a:pt x="2870549" y="74374"/>
                  </a:lnTo>
                  <a:lnTo>
                    <a:pt x="2879725" y="120396"/>
                  </a:lnTo>
                  <a:lnTo>
                    <a:pt x="2879725" y="601979"/>
                  </a:lnTo>
                  <a:lnTo>
                    <a:pt x="2870549" y="648049"/>
                  </a:lnTo>
                  <a:lnTo>
                    <a:pt x="2844419" y="687070"/>
                  </a:lnTo>
                  <a:lnTo>
                    <a:pt x="2805271" y="713200"/>
                  </a:lnTo>
                  <a:lnTo>
                    <a:pt x="2759075" y="722376"/>
                  </a:lnTo>
                  <a:lnTo>
                    <a:pt x="120599" y="722376"/>
                  </a:lnTo>
                  <a:lnTo>
                    <a:pt x="74448" y="713200"/>
                  </a:lnTo>
                  <a:lnTo>
                    <a:pt x="35318" y="687070"/>
                  </a:lnTo>
                  <a:lnTo>
                    <a:pt x="9177" y="648049"/>
                  </a:lnTo>
                  <a:lnTo>
                    <a:pt x="0" y="601979"/>
                  </a:lnTo>
                  <a:lnTo>
                    <a:pt x="0" y="12039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13125" y="3116325"/>
              <a:ext cx="5121275" cy="579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13125" y="3116325"/>
              <a:ext cx="5121275" cy="579755"/>
            </a:xfrm>
            <a:custGeom>
              <a:avLst/>
              <a:gdLst/>
              <a:ahLst/>
              <a:cxnLst/>
              <a:rect l="l" t="t" r="r" b="b"/>
              <a:pathLst>
                <a:path w="5121275" h="579754">
                  <a:moveTo>
                    <a:pt x="5121275" y="96520"/>
                  </a:moveTo>
                  <a:lnTo>
                    <a:pt x="5121275" y="482853"/>
                  </a:lnTo>
                  <a:lnTo>
                    <a:pt x="5119403" y="501743"/>
                  </a:lnTo>
                  <a:lnTo>
                    <a:pt x="5092954" y="551053"/>
                  </a:lnTo>
                  <a:lnTo>
                    <a:pt x="5043697" y="577502"/>
                  </a:lnTo>
                  <a:lnTo>
                    <a:pt x="5024755" y="579374"/>
                  </a:lnTo>
                  <a:lnTo>
                    <a:pt x="0" y="579374"/>
                  </a:lnTo>
                  <a:lnTo>
                    <a:pt x="0" y="0"/>
                  </a:lnTo>
                  <a:lnTo>
                    <a:pt x="5024755" y="0"/>
                  </a:lnTo>
                  <a:lnTo>
                    <a:pt x="5043697" y="1869"/>
                  </a:lnTo>
                  <a:lnTo>
                    <a:pt x="5092954" y="28194"/>
                  </a:lnTo>
                  <a:lnTo>
                    <a:pt x="5119403" y="77575"/>
                  </a:lnTo>
                  <a:lnTo>
                    <a:pt x="5121275" y="9652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25825" y="3237103"/>
            <a:ext cx="501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225425" algn="l"/>
              </a:tabLst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Bằng giá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trị của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đầu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ra trừ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1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phí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700" y="3030601"/>
            <a:ext cx="2905760" cy="749300"/>
            <a:chOff x="520700" y="3030601"/>
            <a:chExt cx="2905760" cy="749300"/>
          </a:xfrm>
        </p:grpSpPr>
        <p:sp>
          <p:nvSpPr>
            <p:cNvPr id="21" name="object 21"/>
            <p:cNvSpPr/>
            <p:nvPr/>
          </p:nvSpPr>
          <p:spPr>
            <a:xfrm>
              <a:off x="533400" y="3043301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2759710" y="0"/>
                  </a:moveTo>
                  <a:lnTo>
                    <a:pt x="120624" y="0"/>
                  </a:lnTo>
                  <a:lnTo>
                    <a:pt x="96981" y="2337"/>
                  </a:lnTo>
                  <a:lnTo>
                    <a:pt x="53701" y="20252"/>
                  </a:lnTo>
                  <a:lnTo>
                    <a:pt x="20268" y="53657"/>
                  </a:lnTo>
                  <a:lnTo>
                    <a:pt x="2339" y="96885"/>
                  </a:lnTo>
                  <a:lnTo>
                    <a:pt x="0" y="120523"/>
                  </a:lnTo>
                  <a:lnTo>
                    <a:pt x="0" y="603123"/>
                  </a:lnTo>
                  <a:lnTo>
                    <a:pt x="9183" y="649208"/>
                  </a:lnTo>
                  <a:lnTo>
                    <a:pt x="35331" y="688340"/>
                  </a:lnTo>
                  <a:lnTo>
                    <a:pt x="74463" y="714470"/>
                  </a:lnTo>
                  <a:lnTo>
                    <a:pt x="120624" y="723646"/>
                  </a:lnTo>
                  <a:lnTo>
                    <a:pt x="2759710" y="723646"/>
                  </a:lnTo>
                  <a:lnTo>
                    <a:pt x="2805906" y="714470"/>
                  </a:lnTo>
                  <a:lnTo>
                    <a:pt x="2845054" y="688340"/>
                  </a:lnTo>
                  <a:lnTo>
                    <a:pt x="2871184" y="649208"/>
                  </a:lnTo>
                  <a:lnTo>
                    <a:pt x="2880360" y="603123"/>
                  </a:lnTo>
                  <a:lnTo>
                    <a:pt x="2880360" y="120523"/>
                  </a:lnTo>
                  <a:lnTo>
                    <a:pt x="2871184" y="74390"/>
                  </a:lnTo>
                  <a:lnTo>
                    <a:pt x="2845054" y="35306"/>
                  </a:lnTo>
                  <a:lnTo>
                    <a:pt x="2805906" y="9175"/>
                  </a:lnTo>
                  <a:lnTo>
                    <a:pt x="275971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3400" y="3043301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0" y="120523"/>
                  </a:moveTo>
                  <a:lnTo>
                    <a:pt x="9183" y="74390"/>
                  </a:lnTo>
                  <a:lnTo>
                    <a:pt x="35331" y="35306"/>
                  </a:lnTo>
                  <a:lnTo>
                    <a:pt x="74463" y="9175"/>
                  </a:lnTo>
                  <a:lnTo>
                    <a:pt x="120624" y="0"/>
                  </a:lnTo>
                  <a:lnTo>
                    <a:pt x="2759710" y="0"/>
                  </a:lnTo>
                  <a:lnTo>
                    <a:pt x="2805906" y="9175"/>
                  </a:lnTo>
                  <a:lnTo>
                    <a:pt x="2845054" y="35306"/>
                  </a:lnTo>
                  <a:lnTo>
                    <a:pt x="2871184" y="74390"/>
                  </a:lnTo>
                  <a:lnTo>
                    <a:pt x="2880360" y="120523"/>
                  </a:lnTo>
                  <a:lnTo>
                    <a:pt x="2880360" y="603123"/>
                  </a:lnTo>
                  <a:lnTo>
                    <a:pt x="2871184" y="649208"/>
                  </a:lnTo>
                  <a:lnTo>
                    <a:pt x="2845054" y="688340"/>
                  </a:lnTo>
                  <a:lnTo>
                    <a:pt x="2805906" y="714470"/>
                  </a:lnTo>
                  <a:lnTo>
                    <a:pt x="2759710" y="723646"/>
                  </a:lnTo>
                  <a:lnTo>
                    <a:pt x="120624" y="723646"/>
                  </a:lnTo>
                  <a:lnTo>
                    <a:pt x="74463" y="714470"/>
                  </a:lnTo>
                  <a:lnTo>
                    <a:pt x="35331" y="688340"/>
                  </a:lnTo>
                  <a:lnTo>
                    <a:pt x="9183" y="649208"/>
                  </a:lnTo>
                  <a:lnTo>
                    <a:pt x="0" y="603123"/>
                  </a:lnTo>
                  <a:lnTo>
                    <a:pt x="0" y="12052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9228" y="2321179"/>
            <a:ext cx="2368550" cy="13652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 phí của quy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trình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ts val="2280"/>
              </a:lnSpc>
              <a:spcBef>
                <a:spcPts val="139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Lợi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nhuận của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00425" y="3862451"/>
            <a:ext cx="5146675" cy="605155"/>
            <a:chOff x="3400425" y="3862451"/>
            <a:chExt cx="5146675" cy="605155"/>
          </a:xfrm>
        </p:grpSpPr>
        <p:sp>
          <p:nvSpPr>
            <p:cNvPr id="25" name="object 25"/>
            <p:cNvSpPr/>
            <p:nvPr/>
          </p:nvSpPr>
          <p:spPr>
            <a:xfrm>
              <a:off x="3413125" y="3875151"/>
              <a:ext cx="5121275" cy="579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13125" y="3875151"/>
              <a:ext cx="5121275" cy="579755"/>
            </a:xfrm>
            <a:custGeom>
              <a:avLst/>
              <a:gdLst/>
              <a:ahLst/>
              <a:cxnLst/>
              <a:rect l="l" t="t" r="r" b="b"/>
              <a:pathLst>
                <a:path w="5121275" h="579754">
                  <a:moveTo>
                    <a:pt x="5121275" y="96519"/>
                  </a:moveTo>
                  <a:lnTo>
                    <a:pt x="5121275" y="482854"/>
                  </a:lnTo>
                  <a:lnTo>
                    <a:pt x="5119403" y="501743"/>
                  </a:lnTo>
                  <a:lnTo>
                    <a:pt x="5092954" y="551053"/>
                  </a:lnTo>
                  <a:lnTo>
                    <a:pt x="5043697" y="577502"/>
                  </a:lnTo>
                  <a:lnTo>
                    <a:pt x="5024755" y="579374"/>
                  </a:lnTo>
                  <a:lnTo>
                    <a:pt x="0" y="579374"/>
                  </a:lnTo>
                  <a:lnTo>
                    <a:pt x="0" y="0"/>
                  </a:lnTo>
                  <a:lnTo>
                    <a:pt x="5024755" y="0"/>
                  </a:lnTo>
                  <a:lnTo>
                    <a:pt x="5043697" y="1869"/>
                  </a:lnTo>
                  <a:lnTo>
                    <a:pt x="5092954" y="28193"/>
                  </a:lnTo>
                  <a:lnTo>
                    <a:pt x="5119403" y="77575"/>
                  </a:lnTo>
                  <a:lnTo>
                    <a:pt x="5121275" y="96519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25825" y="3996054"/>
            <a:ext cx="501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225425" algn="l"/>
              </a:tabLst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Biến đổi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nguyên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 đầu vào thành đầu</a:t>
            </a:r>
            <a:r>
              <a:rPr sz="1800" spc="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0700" y="3790950"/>
            <a:ext cx="2905760" cy="749300"/>
            <a:chOff x="520700" y="3790950"/>
            <a:chExt cx="2905760" cy="749300"/>
          </a:xfrm>
        </p:grpSpPr>
        <p:sp>
          <p:nvSpPr>
            <p:cNvPr id="29" name="object 29"/>
            <p:cNvSpPr/>
            <p:nvPr/>
          </p:nvSpPr>
          <p:spPr>
            <a:xfrm>
              <a:off x="533400" y="3803650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2759710" y="0"/>
                  </a:moveTo>
                  <a:lnTo>
                    <a:pt x="120624" y="0"/>
                  </a:lnTo>
                  <a:lnTo>
                    <a:pt x="96981" y="2337"/>
                  </a:lnTo>
                  <a:lnTo>
                    <a:pt x="53701" y="20252"/>
                  </a:lnTo>
                  <a:lnTo>
                    <a:pt x="20268" y="53677"/>
                  </a:lnTo>
                  <a:lnTo>
                    <a:pt x="2339" y="96992"/>
                  </a:lnTo>
                  <a:lnTo>
                    <a:pt x="0" y="120650"/>
                  </a:lnTo>
                  <a:lnTo>
                    <a:pt x="0" y="603123"/>
                  </a:lnTo>
                  <a:lnTo>
                    <a:pt x="9183" y="649319"/>
                  </a:lnTo>
                  <a:lnTo>
                    <a:pt x="35331" y="688467"/>
                  </a:lnTo>
                  <a:lnTo>
                    <a:pt x="74463" y="714597"/>
                  </a:lnTo>
                  <a:lnTo>
                    <a:pt x="120624" y="723773"/>
                  </a:lnTo>
                  <a:lnTo>
                    <a:pt x="2759710" y="723773"/>
                  </a:lnTo>
                  <a:lnTo>
                    <a:pt x="2805906" y="714597"/>
                  </a:lnTo>
                  <a:lnTo>
                    <a:pt x="2845054" y="688467"/>
                  </a:lnTo>
                  <a:lnTo>
                    <a:pt x="2871184" y="649319"/>
                  </a:lnTo>
                  <a:lnTo>
                    <a:pt x="2880360" y="603123"/>
                  </a:lnTo>
                  <a:lnTo>
                    <a:pt x="2880360" y="120650"/>
                  </a:lnTo>
                  <a:lnTo>
                    <a:pt x="2871184" y="74453"/>
                  </a:lnTo>
                  <a:lnTo>
                    <a:pt x="2845054" y="35306"/>
                  </a:lnTo>
                  <a:lnTo>
                    <a:pt x="2805906" y="9175"/>
                  </a:lnTo>
                  <a:lnTo>
                    <a:pt x="275971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400" y="3803650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0" y="120650"/>
                  </a:moveTo>
                  <a:lnTo>
                    <a:pt x="9183" y="74453"/>
                  </a:lnTo>
                  <a:lnTo>
                    <a:pt x="35331" y="35306"/>
                  </a:lnTo>
                  <a:lnTo>
                    <a:pt x="74463" y="9175"/>
                  </a:lnTo>
                  <a:lnTo>
                    <a:pt x="120624" y="0"/>
                  </a:lnTo>
                  <a:lnTo>
                    <a:pt x="2759710" y="0"/>
                  </a:lnTo>
                  <a:lnTo>
                    <a:pt x="2805906" y="9175"/>
                  </a:lnTo>
                  <a:lnTo>
                    <a:pt x="2845054" y="35306"/>
                  </a:lnTo>
                  <a:lnTo>
                    <a:pt x="2871184" y="74453"/>
                  </a:lnTo>
                  <a:lnTo>
                    <a:pt x="2880360" y="120650"/>
                  </a:lnTo>
                  <a:lnTo>
                    <a:pt x="2880360" y="603123"/>
                  </a:lnTo>
                  <a:lnTo>
                    <a:pt x="2871184" y="649319"/>
                  </a:lnTo>
                  <a:lnTo>
                    <a:pt x="2845054" y="688467"/>
                  </a:lnTo>
                  <a:lnTo>
                    <a:pt x="2805906" y="714597"/>
                  </a:lnTo>
                  <a:lnTo>
                    <a:pt x="2759710" y="723773"/>
                  </a:lnTo>
                  <a:lnTo>
                    <a:pt x="120624" y="723773"/>
                  </a:lnTo>
                  <a:lnTo>
                    <a:pt x="74463" y="714597"/>
                  </a:lnTo>
                  <a:lnTo>
                    <a:pt x="35331" y="688467"/>
                  </a:lnTo>
                  <a:lnTo>
                    <a:pt x="9183" y="649319"/>
                  </a:lnTo>
                  <a:lnTo>
                    <a:pt x="0" y="603123"/>
                  </a:lnTo>
                  <a:lnTo>
                    <a:pt x="0" y="1206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74394" y="3978655"/>
            <a:ext cx="11976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00425" y="4622800"/>
            <a:ext cx="5146675" cy="605155"/>
            <a:chOff x="3400425" y="4622800"/>
            <a:chExt cx="5146675" cy="605155"/>
          </a:xfrm>
        </p:grpSpPr>
        <p:sp>
          <p:nvSpPr>
            <p:cNvPr id="33" name="object 33"/>
            <p:cNvSpPr/>
            <p:nvPr/>
          </p:nvSpPr>
          <p:spPr>
            <a:xfrm>
              <a:off x="3413125" y="4635500"/>
              <a:ext cx="5121275" cy="579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13125" y="4635500"/>
              <a:ext cx="5121275" cy="579755"/>
            </a:xfrm>
            <a:custGeom>
              <a:avLst/>
              <a:gdLst/>
              <a:ahLst/>
              <a:cxnLst/>
              <a:rect l="l" t="t" r="r" b="b"/>
              <a:pathLst>
                <a:path w="5121275" h="579754">
                  <a:moveTo>
                    <a:pt x="5121275" y="96519"/>
                  </a:moveTo>
                  <a:lnTo>
                    <a:pt x="5121275" y="482854"/>
                  </a:lnTo>
                  <a:lnTo>
                    <a:pt x="5119403" y="501798"/>
                  </a:lnTo>
                  <a:lnTo>
                    <a:pt x="5092954" y="551180"/>
                  </a:lnTo>
                  <a:lnTo>
                    <a:pt x="5043697" y="577504"/>
                  </a:lnTo>
                  <a:lnTo>
                    <a:pt x="5024755" y="579374"/>
                  </a:lnTo>
                  <a:lnTo>
                    <a:pt x="0" y="579374"/>
                  </a:lnTo>
                  <a:lnTo>
                    <a:pt x="0" y="0"/>
                  </a:lnTo>
                  <a:lnTo>
                    <a:pt x="5024755" y="0"/>
                  </a:lnTo>
                  <a:lnTo>
                    <a:pt x="5043697" y="1871"/>
                  </a:lnTo>
                  <a:lnTo>
                    <a:pt x="5092954" y="28320"/>
                  </a:lnTo>
                  <a:lnTo>
                    <a:pt x="5119403" y="77630"/>
                  </a:lnTo>
                  <a:lnTo>
                    <a:pt x="5121275" y="96519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25825" y="4756784"/>
            <a:ext cx="501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225425" algn="l"/>
              </a:tabLst>
            </a:pP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Luồng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giữa hai hoặc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1800" spc="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20700" y="4551426"/>
            <a:ext cx="2905125" cy="748030"/>
            <a:chOff x="520700" y="4551426"/>
            <a:chExt cx="2905125" cy="748030"/>
          </a:xfrm>
        </p:grpSpPr>
        <p:sp>
          <p:nvSpPr>
            <p:cNvPr id="37" name="object 37"/>
            <p:cNvSpPr/>
            <p:nvPr/>
          </p:nvSpPr>
          <p:spPr>
            <a:xfrm>
              <a:off x="533400" y="4564126"/>
              <a:ext cx="2879725" cy="722630"/>
            </a:xfrm>
            <a:custGeom>
              <a:avLst/>
              <a:gdLst/>
              <a:ahLst/>
              <a:cxnLst/>
              <a:rect l="l" t="t" r="r" b="b"/>
              <a:pathLst>
                <a:path w="2879725" h="722629">
                  <a:moveTo>
                    <a:pt x="2759075" y="0"/>
                  </a:moveTo>
                  <a:lnTo>
                    <a:pt x="120599" y="0"/>
                  </a:lnTo>
                  <a:lnTo>
                    <a:pt x="96963" y="2317"/>
                  </a:lnTo>
                  <a:lnTo>
                    <a:pt x="53689" y="20145"/>
                  </a:lnTo>
                  <a:lnTo>
                    <a:pt x="20257" y="53528"/>
                  </a:lnTo>
                  <a:lnTo>
                    <a:pt x="2337" y="96704"/>
                  </a:lnTo>
                  <a:lnTo>
                    <a:pt x="0" y="120268"/>
                  </a:lnTo>
                  <a:lnTo>
                    <a:pt x="0" y="601853"/>
                  </a:lnTo>
                  <a:lnTo>
                    <a:pt x="9177" y="647922"/>
                  </a:lnTo>
                  <a:lnTo>
                    <a:pt x="35318" y="686943"/>
                  </a:lnTo>
                  <a:lnTo>
                    <a:pt x="74448" y="713073"/>
                  </a:lnTo>
                  <a:lnTo>
                    <a:pt x="120599" y="722249"/>
                  </a:lnTo>
                  <a:lnTo>
                    <a:pt x="2759075" y="722249"/>
                  </a:lnTo>
                  <a:lnTo>
                    <a:pt x="2805271" y="713073"/>
                  </a:lnTo>
                  <a:lnTo>
                    <a:pt x="2844419" y="686943"/>
                  </a:lnTo>
                  <a:lnTo>
                    <a:pt x="2870549" y="647922"/>
                  </a:lnTo>
                  <a:lnTo>
                    <a:pt x="2879725" y="601853"/>
                  </a:lnTo>
                  <a:lnTo>
                    <a:pt x="2879725" y="120268"/>
                  </a:lnTo>
                  <a:lnTo>
                    <a:pt x="2870549" y="74247"/>
                  </a:lnTo>
                  <a:lnTo>
                    <a:pt x="2844419" y="35179"/>
                  </a:lnTo>
                  <a:lnTo>
                    <a:pt x="2805271" y="9112"/>
                  </a:lnTo>
                  <a:lnTo>
                    <a:pt x="2759075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3400" y="4564126"/>
              <a:ext cx="2879725" cy="722630"/>
            </a:xfrm>
            <a:custGeom>
              <a:avLst/>
              <a:gdLst/>
              <a:ahLst/>
              <a:cxnLst/>
              <a:rect l="l" t="t" r="r" b="b"/>
              <a:pathLst>
                <a:path w="2879725" h="722629">
                  <a:moveTo>
                    <a:pt x="0" y="120268"/>
                  </a:moveTo>
                  <a:lnTo>
                    <a:pt x="9177" y="74247"/>
                  </a:lnTo>
                  <a:lnTo>
                    <a:pt x="35318" y="35179"/>
                  </a:lnTo>
                  <a:lnTo>
                    <a:pt x="74448" y="9112"/>
                  </a:lnTo>
                  <a:lnTo>
                    <a:pt x="120599" y="0"/>
                  </a:lnTo>
                  <a:lnTo>
                    <a:pt x="2759075" y="0"/>
                  </a:lnTo>
                  <a:lnTo>
                    <a:pt x="2805271" y="9112"/>
                  </a:lnTo>
                  <a:lnTo>
                    <a:pt x="2844419" y="35179"/>
                  </a:lnTo>
                  <a:lnTo>
                    <a:pt x="2870549" y="74247"/>
                  </a:lnTo>
                  <a:lnTo>
                    <a:pt x="2879725" y="120268"/>
                  </a:lnTo>
                  <a:lnTo>
                    <a:pt x="2879725" y="601853"/>
                  </a:lnTo>
                  <a:lnTo>
                    <a:pt x="2870549" y="647922"/>
                  </a:lnTo>
                  <a:lnTo>
                    <a:pt x="2844419" y="686943"/>
                  </a:lnTo>
                  <a:lnTo>
                    <a:pt x="2805271" y="713073"/>
                  </a:lnTo>
                  <a:lnTo>
                    <a:pt x="2759075" y="722249"/>
                  </a:lnTo>
                  <a:lnTo>
                    <a:pt x="120599" y="722249"/>
                  </a:lnTo>
                  <a:lnTo>
                    <a:pt x="74448" y="713073"/>
                  </a:lnTo>
                  <a:lnTo>
                    <a:pt x="35318" y="686943"/>
                  </a:lnTo>
                  <a:lnTo>
                    <a:pt x="9177" y="647922"/>
                  </a:lnTo>
                  <a:lnTo>
                    <a:pt x="0" y="601853"/>
                  </a:lnTo>
                  <a:lnTo>
                    <a:pt x="0" y="12026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5220" y="4738496"/>
            <a:ext cx="2496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nguồn tài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nguyên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400425" y="5383276"/>
            <a:ext cx="5146675" cy="603250"/>
            <a:chOff x="3400425" y="5383276"/>
            <a:chExt cx="5146675" cy="603250"/>
          </a:xfrm>
        </p:grpSpPr>
        <p:sp>
          <p:nvSpPr>
            <p:cNvPr id="41" name="object 41"/>
            <p:cNvSpPr/>
            <p:nvPr/>
          </p:nvSpPr>
          <p:spPr>
            <a:xfrm>
              <a:off x="3413125" y="5395976"/>
              <a:ext cx="5121275" cy="5777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13125" y="5395976"/>
              <a:ext cx="5121275" cy="577850"/>
            </a:xfrm>
            <a:custGeom>
              <a:avLst/>
              <a:gdLst/>
              <a:ahLst/>
              <a:cxnLst/>
              <a:rect l="l" t="t" r="r" b="b"/>
              <a:pathLst>
                <a:path w="5121275" h="577850">
                  <a:moveTo>
                    <a:pt x="5121275" y="96265"/>
                  </a:moveTo>
                  <a:lnTo>
                    <a:pt x="5121275" y="481469"/>
                  </a:lnTo>
                  <a:lnTo>
                    <a:pt x="5119403" y="500352"/>
                  </a:lnTo>
                  <a:lnTo>
                    <a:pt x="5092954" y="549579"/>
                  </a:lnTo>
                  <a:lnTo>
                    <a:pt x="5043697" y="575918"/>
                  </a:lnTo>
                  <a:lnTo>
                    <a:pt x="5024755" y="577786"/>
                  </a:lnTo>
                  <a:lnTo>
                    <a:pt x="0" y="577786"/>
                  </a:lnTo>
                  <a:lnTo>
                    <a:pt x="0" y="0"/>
                  </a:lnTo>
                  <a:lnTo>
                    <a:pt x="5024755" y="0"/>
                  </a:lnTo>
                  <a:lnTo>
                    <a:pt x="5043697" y="1851"/>
                  </a:lnTo>
                  <a:lnTo>
                    <a:pt x="5092954" y="28193"/>
                  </a:lnTo>
                  <a:lnTo>
                    <a:pt x="5119403" y="77396"/>
                  </a:lnTo>
                  <a:lnTo>
                    <a:pt x="5121275" y="96265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425825" y="5516372"/>
            <a:ext cx="5012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225425" algn="l"/>
              </a:tabLst>
            </a:pP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tồn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kho,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 các mặt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hàng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0700" y="5310251"/>
            <a:ext cx="2905760" cy="749300"/>
            <a:chOff x="520700" y="5310251"/>
            <a:chExt cx="2905760" cy="749300"/>
          </a:xfrm>
        </p:grpSpPr>
        <p:sp>
          <p:nvSpPr>
            <p:cNvPr id="45" name="object 45"/>
            <p:cNvSpPr/>
            <p:nvPr/>
          </p:nvSpPr>
          <p:spPr>
            <a:xfrm>
              <a:off x="533400" y="5322951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2759710" y="0"/>
                  </a:moveTo>
                  <a:lnTo>
                    <a:pt x="120624" y="0"/>
                  </a:lnTo>
                  <a:lnTo>
                    <a:pt x="96981" y="2337"/>
                  </a:lnTo>
                  <a:lnTo>
                    <a:pt x="53701" y="20252"/>
                  </a:lnTo>
                  <a:lnTo>
                    <a:pt x="20268" y="53657"/>
                  </a:lnTo>
                  <a:lnTo>
                    <a:pt x="2339" y="96885"/>
                  </a:lnTo>
                  <a:lnTo>
                    <a:pt x="0" y="120523"/>
                  </a:lnTo>
                  <a:lnTo>
                    <a:pt x="0" y="603059"/>
                  </a:lnTo>
                  <a:lnTo>
                    <a:pt x="9183" y="649227"/>
                  </a:lnTo>
                  <a:lnTo>
                    <a:pt x="35331" y="688365"/>
                  </a:lnTo>
                  <a:lnTo>
                    <a:pt x="74463" y="714513"/>
                  </a:lnTo>
                  <a:lnTo>
                    <a:pt x="120624" y="723696"/>
                  </a:lnTo>
                  <a:lnTo>
                    <a:pt x="2759710" y="723696"/>
                  </a:lnTo>
                  <a:lnTo>
                    <a:pt x="2805906" y="714513"/>
                  </a:lnTo>
                  <a:lnTo>
                    <a:pt x="2845054" y="688365"/>
                  </a:lnTo>
                  <a:lnTo>
                    <a:pt x="2871184" y="649227"/>
                  </a:lnTo>
                  <a:lnTo>
                    <a:pt x="2880360" y="603059"/>
                  </a:lnTo>
                  <a:lnTo>
                    <a:pt x="2880360" y="120523"/>
                  </a:lnTo>
                  <a:lnTo>
                    <a:pt x="2871184" y="74390"/>
                  </a:lnTo>
                  <a:lnTo>
                    <a:pt x="2845054" y="35306"/>
                  </a:lnTo>
                  <a:lnTo>
                    <a:pt x="2805906" y="9175"/>
                  </a:lnTo>
                  <a:lnTo>
                    <a:pt x="275971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3400" y="5322951"/>
              <a:ext cx="2880360" cy="723900"/>
            </a:xfrm>
            <a:custGeom>
              <a:avLst/>
              <a:gdLst/>
              <a:ahLst/>
              <a:cxnLst/>
              <a:rect l="l" t="t" r="r" b="b"/>
              <a:pathLst>
                <a:path w="2880360" h="723900">
                  <a:moveTo>
                    <a:pt x="0" y="120523"/>
                  </a:moveTo>
                  <a:lnTo>
                    <a:pt x="9183" y="74390"/>
                  </a:lnTo>
                  <a:lnTo>
                    <a:pt x="35331" y="35306"/>
                  </a:lnTo>
                  <a:lnTo>
                    <a:pt x="74463" y="9175"/>
                  </a:lnTo>
                  <a:lnTo>
                    <a:pt x="120624" y="0"/>
                  </a:lnTo>
                  <a:lnTo>
                    <a:pt x="2759710" y="0"/>
                  </a:lnTo>
                  <a:lnTo>
                    <a:pt x="2805906" y="9175"/>
                  </a:lnTo>
                  <a:lnTo>
                    <a:pt x="2845054" y="35306"/>
                  </a:lnTo>
                  <a:lnTo>
                    <a:pt x="2871184" y="74390"/>
                  </a:lnTo>
                  <a:lnTo>
                    <a:pt x="2880360" y="120523"/>
                  </a:lnTo>
                  <a:lnTo>
                    <a:pt x="2880360" y="603059"/>
                  </a:lnTo>
                  <a:lnTo>
                    <a:pt x="2871184" y="649227"/>
                  </a:lnTo>
                  <a:lnTo>
                    <a:pt x="2845054" y="688365"/>
                  </a:lnTo>
                  <a:lnTo>
                    <a:pt x="2805906" y="714513"/>
                  </a:lnTo>
                  <a:lnTo>
                    <a:pt x="2759710" y="723696"/>
                  </a:lnTo>
                  <a:lnTo>
                    <a:pt x="120624" y="723696"/>
                  </a:lnTo>
                  <a:lnTo>
                    <a:pt x="74463" y="714513"/>
                  </a:lnTo>
                  <a:lnTo>
                    <a:pt x="35331" y="688365"/>
                  </a:lnTo>
                  <a:lnTo>
                    <a:pt x="9183" y="649227"/>
                  </a:lnTo>
                  <a:lnTo>
                    <a:pt x="0" y="603059"/>
                  </a:lnTo>
                  <a:lnTo>
                    <a:pt x="0" y="12052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168704" y="5498084"/>
            <a:ext cx="1608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Nguồn lưu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trữ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49" name="object 49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612140" y="439877"/>
            <a:ext cx="76530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1675" marR="5080" indent="-689610">
              <a:lnSpc>
                <a:spcPct val="100000"/>
              </a:lnSpc>
              <a:spcBef>
                <a:spcPts val="105"/>
              </a:spcBef>
              <a:tabLst>
                <a:tab pos="779145" algn="l"/>
              </a:tabLst>
            </a:pPr>
            <a:r>
              <a:rPr dirty="0"/>
              <a:t>Q5		</a:t>
            </a:r>
            <a:r>
              <a:rPr b="1" dirty="0">
                <a:latin typeface="Arial"/>
                <a:cs typeface="Arial"/>
              </a:rPr>
              <a:t>Làm </a:t>
            </a:r>
            <a:r>
              <a:rPr b="1" spc="-5" dirty="0">
                <a:latin typeface="Arial"/>
                <a:cs typeface="Arial"/>
              </a:rPr>
              <a:t>thế </a:t>
            </a:r>
            <a:r>
              <a:rPr b="1" dirty="0">
                <a:latin typeface="Arial"/>
                <a:cs typeface="Arial"/>
              </a:rPr>
              <a:t>nào để quy </a:t>
            </a:r>
            <a:r>
              <a:rPr b="1" spc="-5" dirty="0">
                <a:latin typeface="Arial"/>
                <a:cs typeface="Arial"/>
              </a:rPr>
              <a:t>trình </a:t>
            </a:r>
            <a:r>
              <a:rPr b="1" dirty="0">
                <a:latin typeface="Arial"/>
                <a:cs typeface="Arial"/>
              </a:rPr>
              <a:t>nghiệp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vụ  tạo ra </a:t>
            </a:r>
            <a:r>
              <a:rPr b="1" dirty="0">
                <a:latin typeface="Arial"/>
                <a:cs typeface="Arial"/>
              </a:rPr>
              <a:t>giá trị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?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KHOA HTTTQL - </a:t>
            </a:r>
            <a:r>
              <a:rPr spc="-5" dirty="0"/>
              <a:t>HỌC </a:t>
            </a:r>
            <a:r>
              <a:rPr dirty="0"/>
              <a:t>VIỆN </a:t>
            </a:r>
            <a:r>
              <a:rPr spc="-5" dirty="0"/>
              <a:t>NGÂN</a:t>
            </a:r>
            <a:r>
              <a:rPr spc="-204" dirty="0"/>
              <a:t> </a:t>
            </a:r>
            <a:r>
              <a:rPr spc="-5" dirty="0"/>
              <a:t>HÀNG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9018905" cy="6197600"/>
            <a:chOff x="-12700" y="0"/>
            <a:chExt cx="9018905" cy="6197600"/>
          </a:xfrm>
        </p:grpSpPr>
        <p:sp>
          <p:nvSpPr>
            <p:cNvPr id="3" name="object 3"/>
            <p:cNvSpPr/>
            <p:nvPr/>
          </p:nvSpPr>
          <p:spPr>
            <a:xfrm>
              <a:off x="685800" y="1447800"/>
              <a:ext cx="7772400" cy="38021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467725" cy="990600"/>
            </a:xfrm>
            <a:custGeom>
              <a:avLst/>
              <a:gdLst/>
              <a:ahLst/>
              <a:cxnLst/>
              <a:rect l="l" t="t" r="r" b="b"/>
              <a:pathLst>
                <a:path w="8467725" h="990600">
                  <a:moveTo>
                    <a:pt x="8467725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467725" y="990600"/>
                  </a:lnTo>
                  <a:lnTo>
                    <a:pt x="8467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457200"/>
              <a:ext cx="8467725" cy="990600"/>
            </a:xfrm>
            <a:custGeom>
              <a:avLst/>
              <a:gdLst/>
              <a:ahLst/>
              <a:cxnLst/>
              <a:rect l="l" t="t" r="r" b="b"/>
              <a:pathLst>
                <a:path w="8467725" h="990600">
                  <a:moveTo>
                    <a:pt x="0" y="990600"/>
                  </a:moveTo>
                  <a:lnTo>
                    <a:pt x="8467725" y="990600"/>
                  </a:lnTo>
                  <a:lnTo>
                    <a:pt x="8467725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072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Một </a:t>
            </a:r>
            <a:r>
              <a:rPr sz="2800" dirty="0"/>
              <a:t>số </a:t>
            </a:r>
            <a:r>
              <a:rPr sz="2800" spc="-5" dirty="0"/>
              <a:t>quy </a:t>
            </a:r>
            <a:r>
              <a:rPr sz="2800" dirty="0"/>
              <a:t>trình </a:t>
            </a:r>
            <a:r>
              <a:rPr sz="2800" spc="-5" dirty="0"/>
              <a:t>nghiệp vụ </a:t>
            </a:r>
            <a:r>
              <a:rPr sz="2800" dirty="0"/>
              <a:t>trong </a:t>
            </a:r>
            <a:r>
              <a:rPr sz="2800" spc="-5" dirty="0"/>
              <a:t>Công ty sản xuất  </a:t>
            </a:r>
            <a:r>
              <a:rPr sz="2800" dirty="0"/>
              <a:t>xe</a:t>
            </a:r>
            <a:r>
              <a:rPr sz="2800" spc="-10" dirty="0"/>
              <a:t> </a:t>
            </a:r>
            <a:r>
              <a:rPr sz="2800" dirty="0"/>
              <a:t>đạp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466725" y="5358422"/>
            <a:ext cx="8039100" cy="840740"/>
            <a:chOff x="466725" y="5358422"/>
            <a:chExt cx="8039100" cy="840740"/>
          </a:xfrm>
        </p:grpSpPr>
        <p:sp>
          <p:nvSpPr>
            <p:cNvPr id="8" name="object 8"/>
            <p:cNvSpPr/>
            <p:nvPr/>
          </p:nvSpPr>
          <p:spPr>
            <a:xfrm>
              <a:off x="471487" y="5363184"/>
              <a:ext cx="8029575" cy="831215"/>
            </a:xfrm>
            <a:custGeom>
              <a:avLst/>
              <a:gdLst/>
              <a:ahLst/>
              <a:cxnLst/>
              <a:rect l="l" t="t" r="r" b="b"/>
              <a:pathLst>
                <a:path w="8029575" h="831214">
                  <a:moveTo>
                    <a:pt x="8029575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8029575" y="830999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C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487" y="5363184"/>
              <a:ext cx="8029575" cy="831215"/>
            </a:xfrm>
            <a:custGeom>
              <a:avLst/>
              <a:gdLst/>
              <a:ahLst/>
              <a:cxnLst/>
              <a:rect l="l" t="t" r="r" b="b"/>
              <a:pathLst>
                <a:path w="8029575" h="831214">
                  <a:moveTo>
                    <a:pt x="0" y="830999"/>
                  </a:moveTo>
                  <a:lnTo>
                    <a:pt x="8029575" y="830999"/>
                  </a:lnTo>
                  <a:lnTo>
                    <a:pt x="8029575" y="0"/>
                  </a:lnTo>
                  <a:lnTo>
                    <a:pt x="0" y="0"/>
                  </a:lnTo>
                  <a:lnTo>
                    <a:pt x="0" y="830999"/>
                  </a:lnTo>
                  <a:close/>
                </a:path>
              </a:pathLst>
            </a:custGeom>
            <a:ln w="9524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0265" y="5392927"/>
            <a:ext cx="7352665" cy="75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trình đặt hàng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nguyên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vật liệu: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chuyển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đổi tiền mặt thành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nguyên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600" spc="3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thô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914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trình sản xuất: biến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đổi nguyên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liệu thô thành các phẩm hoàn</a:t>
            </a:r>
            <a:r>
              <a:rPr sz="1600" spc="1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914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Quy trình bán hàng: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chuyển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đổi các sản phẩm thành tiền</a:t>
            </a:r>
            <a:r>
              <a:rPr sz="1600" spc="1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mặt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669655" cy="6197600"/>
            <a:chOff x="-12700" y="0"/>
            <a:chExt cx="8669655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1625600"/>
              <a:ext cx="7848600" cy="913130"/>
            </a:xfrm>
            <a:custGeom>
              <a:avLst/>
              <a:gdLst/>
              <a:ahLst/>
              <a:cxnLst/>
              <a:rect l="l" t="t" r="r" b="b"/>
              <a:pathLst>
                <a:path w="7848600" h="913130">
                  <a:moveTo>
                    <a:pt x="7186168" y="0"/>
                  </a:moveTo>
                  <a:lnTo>
                    <a:pt x="662406" y="0"/>
                  </a:lnTo>
                  <a:lnTo>
                    <a:pt x="604163" y="587"/>
                  </a:lnTo>
                  <a:lnTo>
                    <a:pt x="546759" y="2333"/>
                  </a:lnTo>
                  <a:lnTo>
                    <a:pt x="490497" y="5206"/>
                  </a:lnTo>
                  <a:lnTo>
                    <a:pt x="435683" y="9181"/>
                  </a:lnTo>
                  <a:lnTo>
                    <a:pt x="382622" y="14228"/>
                  </a:lnTo>
                  <a:lnTo>
                    <a:pt x="331620" y="20319"/>
                  </a:lnTo>
                  <a:lnTo>
                    <a:pt x="282982" y="27427"/>
                  </a:lnTo>
                  <a:lnTo>
                    <a:pt x="237012" y="35522"/>
                  </a:lnTo>
                  <a:lnTo>
                    <a:pt x="194017" y="44576"/>
                  </a:lnTo>
                  <a:lnTo>
                    <a:pt x="126135" y="62859"/>
                  </a:lnTo>
                  <a:lnTo>
                    <a:pt x="72055" y="83154"/>
                  </a:lnTo>
                  <a:lnTo>
                    <a:pt x="32515" y="105064"/>
                  </a:lnTo>
                  <a:lnTo>
                    <a:pt x="0" y="152146"/>
                  </a:lnTo>
                  <a:lnTo>
                    <a:pt x="0" y="760729"/>
                  </a:lnTo>
                  <a:lnTo>
                    <a:pt x="32515" y="807756"/>
                  </a:lnTo>
                  <a:lnTo>
                    <a:pt x="72055" y="829684"/>
                  </a:lnTo>
                  <a:lnTo>
                    <a:pt x="126135" y="850003"/>
                  </a:lnTo>
                  <a:lnTo>
                    <a:pt x="194017" y="868299"/>
                  </a:lnTo>
                  <a:lnTo>
                    <a:pt x="237012" y="877320"/>
                  </a:lnTo>
                  <a:lnTo>
                    <a:pt x="282982" y="885397"/>
                  </a:lnTo>
                  <a:lnTo>
                    <a:pt x="331620" y="892499"/>
                  </a:lnTo>
                  <a:lnTo>
                    <a:pt x="382622" y="898595"/>
                  </a:lnTo>
                  <a:lnTo>
                    <a:pt x="435683" y="903652"/>
                  </a:lnTo>
                  <a:lnTo>
                    <a:pt x="490497" y="907640"/>
                  </a:lnTo>
                  <a:lnTo>
                    <a:pt x="546759" y="910528"/>
                  </a:lnTo>
                  <a:lnTo>
                    <a:pt x="604163" y="912283"/>
                  </a:lnTo>
                  <a:lnTo>
                    <a:pt x="662406" y="912876"/>
                  </a:lnTo>
                  <a:lnTo>
                    <a:pt x="7186168" y="912876"/>
                  </a:lnTo>
                  <a:lnTo>
                    <a:pt x="7244400" y="912283"/>
                  </a:lnTo>
                  <a:lnTo>
                    <a:pt x="7301800" y="910528"/>
                  </a:lnTo>
                  <a:lnTo>
                    <a:pt x="7358060" y="907640"/>
                  </a:lnTo>
                  <a:lnTo>
                    <a:pt x="7412874" y="903652"/>
                  </a:lnTo>
                  <a:lnTo>
                    <a:pt x="7465937" y="898595"/>
                  </a:lnTo>
                  <a:lnTo>
                    <a:pt x="7516941" y="892499"/>
                  </a:lnTo>
                  <a:lnTo>
                    <a:pt x="7565581" y="885397"/>
                  </a:lnTo>
                  <a:lnTo>
                    <a:pt x="7611551" y="877320"/>
                  </a:lnTo>
                  <a:lnTo>
                    <a:pt x="7654544" y="868299"/>
                  </a:lnTo>
                  <a:lnTo>
                    <a:pt x="7722420" y="850003"/>
                  </a:lnTo>
                  <a:lnTo>
                    <a:pt x="7776508" y="829684"/>
                  </a:lnTo>
                  <a:lnTo>
                    <a:pt x="7816063" y="807756"/>
                  </a:lnTo>
                  <a:lnTo>
                    <a:pt x="7848600" y="760729"/>
                  </a:lnTo>
                  <a:lnTo>
                    <a:pt x="7848600" y="152146"/>
                  </a:lnTo>
                  <a:lnTo>
                    <a:pt x="7816063" y="105064"/>
                  </a:lnTo>
                  <a:lnTo>
                    <a:pt x="7776508" y="83154"/>
                  </a:lnTo>
                  <a:lnTo>
                    <a:pt x="7722420" y="62859"/>
                  </a:lnTo>
                  <a:lnTo>
                    <a:pt x="7654544" y="44576"/>
                  </a:lnTo>
                  <a:lnTo>
                    <a:pt x="7611551" y="35522"/>
                  </a:lnTo>
                  <a:lnTo>
                    <a:pt x="7565581" y="27427"/>
                  </a:lnTo>
                  <a:lnTo>
                    <a:pt x="7516941" y="20320"/>
                  </a:lnTo>
                  <a:lnTo>
                    <a:pt x="7465937" y="14228"/>
                  </a:lnTo>
                  <a:lnTo>
                    <a:pt x="7412874" y="9181"/>
                  </a:lnTo>
                  <a:lnTo>
                    <a:pt x="7358060" y="5207"/>
                  </a:lnTo>
                  <a:lnTo>
                    <a:pt x="7301800" y="2333"/>
                  </a:lnTo>
                  <a:lnTo>
                    <a:pt x="7244400" y="587"/>
                  </a:lnTo>
                  <a:lnTo>
                    <a:pt x="718616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25600"/>
              <a:ext cx="7848600" cy="913130"/>
            </a:xfrm>
            <a:custGeom>
              <a:avLst/>
              <a:gdLst/>
              <a:ahLst/>
              <a:cxnLst/>
              <a:rect l="l" t="t" r="r" b="b"/>
              <a:pathLst>
                <a:path w="7848600" h="913130">
                  <a:moveTo>
                    <a:pt x="0" y="152146"/>
                  </a:moveTo>
                  <a:lnTo>
                    <a:pt x="32515" y="105064"/>
                  </a:lnTo>
                  <a:lnTo>
                    <a:pt x="72055" y="83154"/>
                  </a:lnTo>
                  <a:lnTo>
                    <a:pt x="126135" y="62859"/>
                  </a:lnTo>
                  <a:lnTo>
                    <a:pt x="194017" y="44576"/>
                  </a:lnTo>
                  <a:lnTo>
                    <a:pt x="237012" y="35522"/>
                  </a:lnTo>
                  <a:lnTo>
                    <a:pt x="282982" y="27427"/>
                  </a:lnTo>
                  <a:lnTo>
                    <a:pt x="331620" y="20319"/>
                  </a:lnTo>
                  <a:lnTo>
                    <a:pt x="382622" y="14228"/>
                  </a:lnTo>
                  <a:lnTo>
                    <a:pt x="435683" y="9181"/>
                  </a:lnTo>
                  <a:lnTo>
                    <a:pt x="490497" y="5206"/>
                  </a:lnTo>
                  <a:lnTo>
                    <a:pt x="546759" y="2333"/>
                  </a:lnTo>
                  <a:lnTo>
                    <a:pt x="604163" y="587"/>
                  </a:lnTo>
                  <a:lnTo>
                    <a:pt x="662406" y="0"/>
                  </a:lnTo>
                  <a:lnTo>
                    <a:pt x="7186168" y="0"/>
                  </a:lnTo>
                  <a:lnTo>
                    <a:pt x="7244400" y="587"/>
                  </a:lnTo>
                  <a:lnTo>
                    <a:pt x="7301800" y="2333"/>
                  </a:lnTo>
                  <a:lnTo>
                    <a:pt x="7358060" y="5207"/>
                  </a:lnTo>
                  <a:lnTo>
                    <a:pt x="7412874" y="9181"/>
                  </a:lnTo>
                  <a:lnTo>
                    <a:pt x="7465937" y="14228"/>
                  </a:lnTo>
                  <a:lnTo>
                    <a:pt x="7516941" y="20320"/>
                  </a:lnTo>
                  <a:lnTo>
                    <a:pt x="7565581" y="27427"/>
                  </a:lnTo>
                  <a:lnTo>
                    <a:pt x="7611551" y="35522"/>
                  </a:lnTo>
                  <a:lnTo>
                    <a:pt x="7654544" y="44576"/>
                  </a:lnTo>
                  <a:lnTo>
                    <a:pt x="7722420" y="62859"/>
                  </a:lnTo>
                  <a:lnTo>
                    <a:pt x="7776508" y="83154"/>
                  </a:lnTo>
                  <a:lnTo>
                    <a:pt x="7816063" y="105064"/>
                  </a:lnTo>
                  <a:lnTo>
                    <a:pt x="7848600" y="152146"/>
                  </a:lnTo>
                  <a:lnTo>
                    <a:pt x="7848600" y="760729"/>
                  </a:lnTo>
                  <a:lnTo>
                    <a:pt x="7816063" y="807756"/>
                  </a:lnTo>
                  <a:lnTo>
                    <a:pt x="7776508" y="829684"/>
                  </a:lnTo>
                  <a:lnTo>
                    <a:pt x="7722420" y="850003"/>
                  </a:lnTo>
                  <a:lnTo>
                    <a:pt x="7654544" y="868299"/>
                  </a:lnTo>
                  <a:lnTo>
                    <a:pt x="7611551" y="877320"/>
                  </a:lnTo>
                  <a:lnTo>
                    <a:pt x="7565581" y="885397"/>
                  </a:lnTo>
                  <a:lnTo>
                    <a:pt x="7516941" y="892499"/>
                  </a:lnTo>
                  <a:lnTo>
                    <a:pt x="7465937" y="898595"/>
                  </a:lnTo>
                  <a:lnTo>
                    <a:pt x="7412874" y="903652"/>
                  </a:lnTo>
                  <a:lnTo>
                    <a:pt x="7358060" y="907640"/>
                  </a:lnTo>
                  <a:lnTo>
                    <a:pt x="7301800" y="910528"/>
                  </a:lnTo>
                  <a:lnTo>
                    <a:pt x="7244400" y="912283"/>
                  </a:lnTo>
                  <a:lnTo>
                    <a:pt x="7186168" y="912876"/>
                  </a:lnTo>
                  <a:lnTo>
                    <a:pt x="662406" y="912876"/>
                  </a:lnTo>
                  <a:lnTo>
                    <a:pt x="604163" y="912283"/>
                  </a:lnTo>
                  <a:lnTo>
                    <a:pt x="546759" y="910528"/>
                  </a:lnTo>
                  <a:lnTo>
                    <a:pt x="490497" y="907640"/>
                  </a:lnTo>
                  <a:lnTo>
                    <a:pt x="435683" y="903652"/>
                  </a:lnTo>
                  <a:lnTo>
                    <a:pt x="382622" y="898595"/>
                  </a:lnTo>
                  <a:lnTo>
                    <a:pt x="331620" y="892499"/>
                  </a:lnTo>
                  <a:lnTo>
                    <a:pt x="282982" y="885397"/>
                  </a:lnTo>
                  <a:lnTo>
                    <a:pt x="237012" y="877320"/>
                  </a:lnTo>
                  <a:lnTo>
                    <a:pt x="194017" y="868299"/>
                  </a:lnTo>
                  <a:lnTo>
                    <a:pt x="126135" y="850003"/>
                  </a:lnTo>
                  <a:lnTo>
                    <a:pt x="72055" y="829684"/>
                  </a:lnTo>
                  <a:lnTo>
                    <a:pt x="32515" y="807756"/>
                  </a:lnTo>
                  <a:lnTo>
                    <a:pt x="0" y="760729"/>
                  </a:lnTo>
                  <a:lnTo>
                    <a:pt x="0" y="15214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614676"/>
              <a:ext cx="8110601" cy="9810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614676"/>
              <a:ext cx="8110855" cy="981075"/>
            </a:xfrm>
            <a:custGeom>
              <a:avLst/>
              <a:gdLst/>
              <a:ahLst/>
              <a:cxnLst/>
              <a:rect l="l" t="t" r="r" b="b"/>
              <a:pathLst>
                <a:path w="8110855" h="981075">
                  <a:moveTo>
                    <a:pt x="0" y="163449"/>
                  </a:moveTo>
                  <a:lnTo>
                    <a:pt x="33603" y="112874"/>
                  </a:lnTo>
                  <a:lnTo>
                    <a:pt x="74464" y="89309"/>
                  </a:lnTo>
                  <a:lnTo>
                    <a:pt x="130348" y="67493"/>
                  </a:lnTo>
                  <a:lnTo>
                    <a:pt x="200494" y="47878"/>
                  </a:lnTo>
                  <a:lnTo>
                    <a:pt x="240340" y="39070"/>
                  </a:lnTo>
                  <a:lnTo>
                    <a:pt x="282699" y="31097"/>
                  </a:lnTo>
                  <a:lnTo>
                    <a:pt x="327343" y="23983"/>
                  </a:lnTo>
                  <a:lnTo>
                    <a:pt x="374041" y="17748"/>
                  </a:lnTo>
                  <a:lnTo>
                    <a:pt x="422565" y="12414"/>
                  </a:lnTo>
                  <a:lnTo>
                    <a:pt x="472684" y="8002"/>
                  </a:lnTo>
                  <a:lnTo>
                    <a:pt x="524168" y="4533"/>
                  </a:lnTo>
                  <a:lnTo>
                    <a:pt x="576788" y="2028"/>
                  </a:lnTo>
                  <a:lnTo>
                    <a:pt x="630314" y="510"/>
                  </a:lnTo>
                  <a:lnTo>
                    <a:pt x="684517" y="0"/>
                  </a:lnTo>
                  <a:lnTo>
                    <a:pt x="7426071" y="0"/>
                  </a:lnTo>
                  <a:lnTo>
                    <a:pt x="7480256" y="510"/>
                  </a:lnTo>
                  <a:lnTo>
                    <a:pt x="7533770" y="2028"/>
                  </a:lnTo>
                  <a:lnTo>
                    <a:pt x="7586381" y="4533"/>
                  </a:lnTo>
                  <a:lnTo>
                    <a:pt x="7637860" y="8002"/>
                  </a:lnTo>
                  <a:lnTo>
                    <a:pt x="7687976" y="12414"/>
                  </a:lnTo>
                  <a:lnTo>
                    <a:pt x="7736500" y="17748"/>
                  </a:lnTo>
                  <a:lnTo>
                    <a:pt x="7783201" y="23983"/>
                  </a:lnTo>
                  <a:lnTo>
                    <a:pt x="7827850" y="31097"/>
                  </a:lnTo>
                  <a:lnTo>
                    <a:pt x="7870215" y="39070"/>
                  </a:lnTo>
                  <a:lnTo>
                    <a:pt x="7910068" y="47878"/>
                  </a:lnTo>
                  <a:lnTo>
                    <a:pt x="7980227" y="67493"/>
                  </a:lnTo>
                  <a:lnTo>
                    <a:pt x="8036123" y="89309"/>
                  </a:lnTo>
                  <a:lnTo>
                    <a:pt x="8076991" y="112874"/>
                  </a:lnTo>
                  <a:lnTo>
                    <a:pt x="8110601" y="163449"/>
                  </a:lnTo>
                  <a:lnTo>
                    <a:pt x="8110601" y="817499"/>
                  </a:lnTo>
                  <a:lnTo>
                    <a:pt x="8076991" y="868136"/>
                  </a:lnTo>
                  <a:lnTo>
                    <a:pt x="8036123" y="891702"/>
                  </a:lnTo>
                  <a:lnTo>
                    <a:pt x="7980227" y="913531"/>
                  </a:lnTo>
                  <a:lnTo>
                    <a:pt x="7910068" y="933196"/>
                  </a:lnTo>
                  <a:lnTo>
                    <a:pt x="7870215" y="941974"/>
                  </a:lnTo>
                  <a:lnTo>
                    <a:pt x="7827850" y="949928"/>
                  </a:lnTo>
                  <a:lnTo>
                    <a:pt x="7783201" y="957035"/>
                  </a:lnTo>
                  <a:lnTo>
                    <a:pt x="7736500" y="963271"/>
                  </a:lnTo>
                  <a:lnTo>
                    <a:pt x="7687976" y="968613"/>
                  </a:lnTo>
                  <a:lnTo>
                    <a:pt x="7637860" y="973036"/>
                  </a:lnTo>
                  <a:lnTo>
                    <a:pt x="7586381" y="976517"/>
                  </a:lnTo>
                  <a:lnTo>
                    <a:pt x="7533770" y="979033"/>
                  </a:lnTo>
                  <a:lnTo>
                    <a:pt x="7480256" y="980560"/>
                  </a:lnTo>
                  <a:lnTo>
                    <a:pt x="7426071" y="981075"/>
                  </a:lnTo>
                  <a:lnTo>
                    <a:pt x="684517" y="981075"/>
                  </a:lnTo>
                  <a:lnTo>
                    <a:pt x="630314" y="980560"/>
                  </a:lnTo>
                  <a:lnTo>
                    <a:pt x="576788" y="979033"/>
                  </a:lnTo>
                  <a:lnTo>
                    <a:pt x="524168" y="976517"/>
                  </a:lnTo>
                  <a:lnTo>
                    <a:pt x="472684" y="973036"/>
                  </a:lnTo>
                  <a:lnTo>
                    <a:pt x="422565" y="968613"/>
                  </a:lnTo>
                  <a:lnTo>
                    <a:pt x="374041" y="963271"/>
                  </a:lnTo>
                  <a:lnTo>
                    <a:pt x="327343" y="957035"/>
                  </a:lnTo>
                  <a:lnTo>
                    <a:pt x="282699" y="949928"/>
                  </a:lnTo>
                  <a:lnTo>
                    <a:pt x="240340" y="941974"/>
                  </a:lnTo>
                  <a:lnTo>
                    <a:pt x="200494" y="933196"/>
                  </a:lnTo>
                  <a:lnTo>
                    <a:pt x="130348" y="913531"/>
                  </a:lnTo>
                  <a:lnTo>
                    <a:pt x="74464" y="891702"/>
                  </a:lnTo>
                  <a:lnTo>
                    <a:pt x="33603" y="868136"/>
                  </a:lnTo>
                  <a:lnTo>
                    <a:pt x="0" y="817499"/>
                  </a:lnTo>
                  <a:lnTo>
                    <a:pt x="0" y="163449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5363" y="1694815"/>
            <a:ext cx="7890509" cy="18288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269240">
              <a:lnSpc>
                <a:spcPts val="2590"/>
              </a:lnSpc>
              <a:spcBef>
                <a:spcPts val="425"/>
              </a:spcBef>
            </a:pP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thông báo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nh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được dữ liệu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từ cơ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sở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dữ liệu và  đưa dữ liệu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cơ sở dữ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ts val="2160"/>
              </a:lnSpc>
              <a:spcBef>
                <a:spcPts val="2240"/>
              </a:spcBef>
            </a:pP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quy trình nghiệp vụ thay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đổi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chi phí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và hiệu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quả. </a:t>
            </a:r>
            <a:r>
              <a:rPr sz="2000" spc="-20" dirty="0">
                <a:solidFill>
                  <a:srgbClr val="001639"/>
                </a:solidFill>
                <a:latin typeface="Arial"/>
                <a:cs typeface="Arial"/>
              </a:rPr>
              <a:t>Tinh </a:t>
            </a:r>
            <a:r>
              <a:rPr sz="2000" spc="-10" dirty="0">
                <a:solidFill>
                  <a:srgbClr val="001639"/>
                </a:solidFill>
                <a:latin typeface="Arial"/>
                <a:cs typeface="Arial"/>
              </a:rPr>
              <a:t>giản 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quy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trình nghiệp vụ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để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tăng lợi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nhuận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(tăng thêm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giá trị,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giảm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chi phí  hoặc cả hai)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chìa khóa để đạt được </a:t>
            </a:r>
            <a:r>
              <a:rPr sz="2000" spc="-5" dirty="0">
                <a:solidFill>
                  <a:srgbClr val="001639"/>
                </a:solidFill>
                <a:latin typeface="Arial"/>
                <a:cs typeface="Arial"/>
              </a:rPr>
              <a:t>lợi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thế cạnh</a:t>
            </a:r>
            <a:r>
              <a:rPr sz="2000" spc="-180" dirty="0">
                <a:solidFill>
                  <a:srgbClr val="00163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639"/>
                </a:solidFill>
                <a:latin typeface="Arial"/>
                <a:cs typeface="Arial"/>
              </a:rPr>
              <a:t>tranh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73501" y="3744976"/>
            <a:ext cx="5097780" cy="2270125"/>
            <a:chOff x="3373501" y="3744976"/>
            <a:chExt cx="5097780" cy="2270125"/>
          </a:xfrm>
        </p:grpSpPr>
        <p:sp>
          <p:nvSpPr>
            <p:cNvPr id="9" name="object 9"/>
            <p:cNvSpPr/>
            <p:nvPr/>
          </p:nvSpPr>
          <p:spPr>
            <a:xfrm>
              <a:off x="3386201" y="3757676"/>
              <a:ext cx="5071999" cy="2244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6201" y="3757676"/>
              <a:ext cx="5072380" cy="2244725"/>
            </a:xfrm>
            <a:custGeom>
              <a:avLst/>
              <a:gdLst/>
              <a:ahLst/>
              <a:cxnLst/>
              <a:rect l="l" t="t" r="r" b="b"/>
              <a:pathLst>
                <a:path w="5072380" h="2244725">
                  <a:moveTo>
                    <a:pt x="5071999" y="374142"/>
                  </a:moveTo>
                  <a:lnTo>
                    <a:pt x="5071999" y="1870544"/>
                  </a:lnTo>
                  <a:lnTo>
                    <a:pt x="5069597" y="1929424"/>
                  </a:lnTo>
                  <a:lnTo>
                    <a:pt x="5062538" y="1986324"/>
                  </a:lnTo>
                  <a:lnTo>
                    <a:pt x="5051040" y="2040240"/>
                  </a:lnTo>
                  <a:lnTo>
                    <a:pt x="5035325" y="2090166"/>
                  </a:lnTo>
                  <a:lnTo>
                    <a:pt x="5015610" y="2135098"/>
                  </a:lnTo>
                  <a:lnTo>
                    <a:pt x="4986228" y="2181821"/>
                  </a:lnTo>
                  <a:lnTo>
                    <a:pt x="4953047" y="2216199"/>
                  </a:lnTo>
                  <a:lnTo>
                    <a:pt x="4917080" y="2237420"/>
                  </a:lnTo>
                  <a:lnTo>
                    <a:pt x="4879340" y="2244674"/>
                  </a:lnTo>
                  <a:lnTo>
                    <a:pt x="4828512" y="2244674"/>
                  </a:lnTo>
                  <a:lnTo>
                    <a:pt x="4777684" y="2244674"/>
                  </a:lnTo>
                  <a:lnTo>
                    <a:pt x="4726856" y="2244674"/>
                  </a:lnTo>
                  <a:lnTo>
                    <a:pt x="4676028" y="2244674"/>
                  </a:lnTo>
                  <a:lnTo>
                    <a:pt x="4625201" y="2244674"/>
                  </a:lnTo>
                  <a:lnTo>
                    <a:pt x="4574373" y="2244674"/>
                  </a:lnTo>
                  <a:lnTo>
                    <a:pt x="4523545" y="2244674"/>
                  </a:lnTo>
                  <a:lnTo>
                    <a:pt x="4472717" y="2244674"/>
                  </a:lnTo>
                  <a:lnTo>
                    <a:pt x="4421890" y="2244674"/>
                  </a:lnTo>
                  <a:lnTo>
                    <a:pt x="4371062" y="2244674"/>
                  </a:lnTo>
                  <a:lnTo>
                    <a:pt x="4320234" y="2244674"/>
                  </a:lnTo>
                  <a:lnTo>
                    <a:pt x="4269406" y="2244674"/>
                  </a:lnTo>
                  <a:lnTo>
                    <a:pt x="4218579" y="2244674"/>
                  </a:lnTo>
                  <a:lnTo>
                    <a:pt x="4167751" y="2244674"/>
                  </a:lnTo>
                  <a:lnTo>
                    <a:pt x="4116923" y="2244674"/>
                  </a:lnTo>
                  <a:lnTo>
                    <a:pt x="4066096" y="2244674"/>
                  </a:lnTo>
                  <a:lnTo>
                    <a:pt x="4015268" y="2244674"/>
                  </a:lnTo>
                  <a:lnTo>
                    <a:pt x="3964440" y="2244674"/>
                  </a:lnTo>
                  <a:lnTo>
                    <a:pt x="3913613" y="2244674"/>
                  </a:lnTo>
                  <a:lnTo>
                    <a:pt x="3862785" y="2244674"/>
                  </a:lnTo>
                  <a:lnTo>
                    <a:pt x="3811957" y="2244674"/>
                  </a:lnTo>
                  <a:lnTo>
                    <a:pt x="3761130" y="2244674"/>
                  </a:lnTo>
                  <a:lnTo>
                    <a:pt x="3710302" y="2244674"/>
                  </a:lnTo>
                  <a:lnTo>
                    <a:pt x="3659475" y="2244674"/>
                  </a:lnTo>
                  <a:lnTo>
                    <a:pt x="3608647" y="2244674"/>
                  </a:lnTo>
                  <a:lnTo>
                    <a:pt x="3557820" y="2244674"/>
                  </a:lnTo>
                  <a:lnTo>
                    <a:pt x="3506992" y="2244674"/>
                  </a:lnTo>
                  <a:lnTo>
                    <a:pt x="3456165" y="2244674"/>
                  </a:lnTo>
                  <a:lnTo>
                    <a:pt x="3405337" y="2244674"/>
                  </a:lnTo>
                  <a:lnTo>
                    <a:pt x="3354510" y="2244674"/>
                  </a:lnTo>
                  <a:lnTo>
                    <a:pt x="3303683" y="2244674"/>
                  </a:lnTo>
                  <a:lnTo>
                    <a:pt x="3252855" y="2244674"/>
                  </a:lnTo>
                  <a:lnTo>
                    <a:pt x="3202028" y="2244674"/>
                  </a:lnTo>
                  <a:lnTo>
                    <a:pt x="3151201" y="2244674"/>
                  </a:lnTo>
                  <a:lnTo>
                    <a:pt x="3100373" y="2244674"/>
                  </a:lnTo>
                  <a:lnTo>
                    <a:pt x="3049546" y="2244674"/>
                  </a:lnTo>
                  <a:lnTo>
                    <a:pt x="2998719" y="2244674"/>
                  </a:lnTo>
                  <a:lnTo>
                    <a:pt x="2947892" y="2244674"/>
                  </a:lnTo>
                  <a:lnTo>
                    <a:pt x="2897065" y="2244674"/>
                  </a:lnTo>
                  <a:lnTo>
                    <a:pt x="2846237" y="2244674"/>
                  </a:lnTo>
                  <a:lnTo>
                    <a:pt x="2795410" y="2244674"/>
                  </a:lnTo>
                  <a:lnTo>
                    <a:pt x="2744583" y="2244674"/>
                  </a:lnTo>
                  <a:lnTo>
                    <a:pt x="2693756" y="2244674"/>
                  </a:lnTo>
                  <a:lnTo>
                    <a:pt x="2642929" y="2244674"/>
                  </a:lnTo>
                  <a:lnTo>
                    <a:pt x="2592102" y="2244674"/>
                  </a:lnTo>
                  <a:lnTo>
                    <a:pt x="2541276" y="2244674"/>
                  </a:lnTo>
                  <a:lnTo>
                    <a:pt x="2490449" y="2244674"/>
                  </a:lnTo>
                  <a:lnTo>
                    <a:pt x="2439622" y="2244674"/>
                  </a:lnTo>
                  <a:lnTo>
                    <a:pt x="2388795" y="2244674"/>
                  </a:lnTo>
                  <a:lnTo>
                    <a:pt x="2337968" y="2244674"/>
                  </a:lnTo>
                  <a:lnTo>
                    <a:pt x="2287142" y="2244674"/>
                  </a:lnTo>
                  <a:lnTo>
                    <a:pt x="2236315" y="2244674"/>
                  </a:lnTo>
                  <a:lnTo>
                    <a:pt x="2185488" y="2244674"/>
                  </a:lnTo>
                  <a:lnTo>
                    <a:pt x="2134662" y="2244674"/>
                  </a:lnTo>
                  <a:lnTo>
                    <a:pt x="2083835" y="2244674"/>
                  </a:lnTo>
                  <a:lnTo>
                    <a:pt x="2033009" y="2244674"/>
                  </a:lnTo>
                  <a:lnTo>
                    <a:pt x="1982183" y="2244674"/>
                  </a:lnTo>
                  <a:lnTo>
                    <a:pt x="1931356" y="2244674"/>
                  </a:lnTo>
                  <a:lnTo>
                    <a:pt x="1880530" y="2244674"/>
                  </a:lnTo>
                  <a:lnTo>
                    <a:pt x="1829704" y="2244674"/>
                  </a:lnTo>
                  <a:lnTo>
                    <a:pt x="1778877" y="2244674"/>
                  </a:lnTo>
                  <a:lnTo>
                    <a:pt x="1728051" y="2244674"/>
                  </a:lnTo>
                  <a:lnTo>
                    <a:pt x="1677225" y="2244674"/>
                  </a:lnTo>
                  <a:lnTo>
                    <a:pt x="1626399" y="2244674"/>
                  </a:lnTo>
                  <a:lnTo>
                    <a:pt x="1575573" y="2244674"/>
                  </a:lnTo>
                  <a:lnTo>
                    <a:pt x="1524747" y="2244674"/>
                  </a:lnTo>
                  <a:lnTo>
                    <a:pt x="1473921" y="2244674"/>
                  </a:lnTo>
                  <a:lnTo>
                    <a:pt x="1423096" y="2244674"/>
                  </a:lnTo>
                  <a:lnTo>
                    <a:pt x="1372270" y="2244674"/>
                  </a:lnTo>
                  <a:lnTo>
                    <a:pt x="1321444" y="2244674"/>
                  </a:lnTo>
                  <a:lnTo>
                    <a:pt x="1270618" y="2244674"/>
                  </a:lnTo>
                  <a:lnTo>
                    <a:pt x="1219793" y="2244674"/>
                  </a:lnTo>
                  <a:lnTo>
                    <a:pt x="1168967" y="2244674"/>
                  </a:lnTo>
                  <a:lnTo>
                    <a:pt x="1118142" y="2244674"/>
                  </a:lnTo>
                  <a:lnTo>
                    <a:pt x="1067316" y="2244674"/>
                  </a:lnTo>
                  <a:lnTo>
                    <a:pt x="1016491" y="2244674"/>
                  </a:lnTo>
                  <a:lnTo>
                    <a:pt x="965666" y="2244674"/>
                  </a:lnTo>
                  <a:lnTo>
                    <a:pt x="914841" y="2244674"/>
                  </a:lnTo>
                  <a:lnTo>
                    <a:pt x="864016" y="2244674"/>
                  </a:lnTo>
                  <a:lnTo>
                    <a:pt x="813190" y="2244674"/>
                  </a:lnTo>
                  <a:lnTo>
                    <a:pt x="762366" y="2244674"/>
                  </a:lnTo>
                  <a:lnTo>
                    <a:pt x="711541" y="2244674"/>
                  </a:lnTo>
                  <a:lnTo>
                    <a:pt x="660716" y="2244674"/>
                  </a:lnTo>
                  <a:lnTo>
                    <a:pt x="609891" y="2244674"/>
                  </a:lnTo>
                  <a:lnTo>
                    <a:pt x="559066" y="2244674"/>
                  </a:lnTo>
                  <a:lnTo>
                    <a:pt x="508242" y="2244674"/>
                  </a:lnTo>
                  <a:lnTo>
                    <a:pt x="457417" y="2244674"/>
                  </a:lnTo>
                  <a:lnTo>
                    <a:pt x="406593" y="2244674"/>
                  </a:lnTo>
                  <a:lnTo>
                    <a:pt x="355768" y="2244674"/>
                  </a:lnTo>
                  <a:lnTo>
                    <a:pt x="304944" y="2244674"/>
                  </a:lnTo>
                  <a:lnTo>
                    <a:pt x="254120" y="2244674"/>
                  </a:lnTo>
                  <a:lnTo>
                    <a:pt x="203295" y="2244674"/>
                  </a:lnTo>
                  <a:lnTo>
                    <a:pt x="152471" y="2244674"/>
                  </a:lnTo>
                  <a:lnTo>
                    <a:pt x="101647" y="2244674"/>
                  </a:lnTo>
                  <a:lnTo>
                    <a:pt x="50823" y="2244674"/>
                  </a:lnTo>
                  <a:lnTo>
                    <a:pt x="0" y="2244674"/>
                  </a:lnTo>
                  <a:lnTo>
                    <a:pt x="0" y="0"/>
                  </a:lnTo>
                  <a:lnTo>
                    <a:pt x="4879340" y="0"/>
                  </a:lnTo>
                  <a:lnTo>
                    <a:pt x="4917080" y="7246"/>
                  </a:lnTo>
                  <a:lnTo>
                    <a:pt x="4953047" y="28448"/>
                  </a:lnTo>
                  <a:lnTo>
                    <a:pt x="4986228" y="62793"/>
                  </a:lnTo>
                  <a:lnTo>
                    <a:pt x="5015610" y="109474"/>
                  </a:lnTo>
                  <a:lnTo>
                    <a:pt x="5035325" y="154434"/>
                  </a:lnTo>
                  <a:lnTo>
                    <a:pt x="5051040" y="204374"/>
                  </a:lnTo>
                  <a:lnTo>
                    <a:pt x="5062538" y="258301"/>
                  </a:lnTo>
                  <a:lnTo>
                    <a:pt x="5069597" y="315222"/>
                  </a:lnTo>
                  <a:lnTo>
                    <a:pt x="5071999" y="374142"/>
                  </a:lnTo>
                  <a:close/>
                </a:path>
              </a:pathLst>
            </a:custGeom>
            <a:ln w="25399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27603" y="3902202"/>
            <a:ext cx="4935220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45" dirty="0">
                <a:solidFill>
                  <a:srgbClr val="000308"/>
                </a:solidFill>
                <a:latin typeface="Tahoma"/>
                <a:cs typeface="Tahoma"/>
              </a:rPr>
              <a:t>Truy </a:t>
            </a:r>
            <a:r>
              <a:rPr sz="1800" spc="-290" dirty="0">
                <a:solidFill>
                  <a:srgbClr val="000308"/>
                </a:solidFill>
                <a:latin typeface="Tahoma"/>
                <a:cs typeface="Tahoma"/>
              </a:rPr>
              <a:t>vấn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cả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hai </a:t>
            </a:r>
            <a:r>
              <a:rPr sz="1800" spc="-400" dirty="0">
                <a:solidFill>
                  <a:srgbClr val="000308"/>
                </a:solidFill>
                <a:latin typeface="Tahoma"/>
                <a:cs typeface="Tahoma"/>
              </a:rPr>
              <a:t>cơ </a:t>
            </a:r>
            <a:r>
              <a:rPr sz="1800" spc="-395" dirty="0">
                <a:solidFill>
                  <a:srgbClr val="000308"/>
                </a:solidFill>
                <a:latin typeface="Tahoma"/>
                <a:cs typeface="Tahoma"/>
              </a:rPr>
              <a:t>sở </a:t>
            </a:r>
            <a:r>
              <a:rPr sz="1800" spc="-355" dirty="0">
                <a:solidFill>
                  <a:srgbClr val="000308"/>
                </a:solidFill>
                <a:latin typeface="Tahoma"/>
                <a:cs typeface="Tahoma"/>
              </a:rPr>
              <a:t>dữ </a:t>
            </a:r>
            <a:r>
              <a:rPr sz="1800" spc="-215" dirty="0">
                <a:solidFill>
                  <a:srgbClr val="000308"/>
                </a:solidFill>
                <a:latin typeface="Tahoma"/>
                <a:cs typeface="Tahoma"/>
              </a:rPr>
              <a:t>liệu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cho phép </a:t>
            </a:r>
            <a:r>
              <a:rPr sz="1800" spc="-415" dirty="0">
                <a:solidFill>
                  <a:srgbClr val="000308"/>
                </a:solidFill>
                <a:latin typeface="Tahoma"/>
                <a:cs typeface="Tahoma"/>
              </a:rPr>
              <a:t>bộ </a:t>
            </a:r>
            <a:r>
              <a:rPr sz="1800" spc="-215" dirty="0">
                <a:solidFill>
                  <a:srgbClr val="000308"/>
                </a:solidFill>
                <a:latin typeface="Tahoma"/>
                <a:cs typeface="Tahoma"/>
              </a:rPr>
              <a:t>phận 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mua </a:t>
            </a:r>
            <a:r>
              <a:rPr sz="1800" spc="-225" dirty="0">
                <a:solidFill>
                  <a:srgbClr val="000308"/>
                </a:solidFill>
                <a:latin typeface="Tahoma"/>
                <a:cs typeface="Tahoma"/>
              </a:rPr>
              <a:t>đưa 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ra </a:t>
            </a:r>
            <a:r>
              <a:rPr sz="1800" spc="-175" dirty="0">
                <a:solidFill>
                  <a:srgbClr val="000308"/>
                </a:solidFill>
                <a:latin typeface="Tahoma"/>
                <a:cs typeface="Tahoma"/>
              </a:rPr>
              <a:t>quyết </a:t>
            </a:r>
            <a:r>
              <a:rPr sz="1800" spc="-345" dirty="0">
                <a:solidFill>
                  <a:srgbClr val="000308"/>
                </a:solidFill>
                <a:latin typeface="Tahoma"/>
                <a:cs typeface="Tahoma"/>
              </a:rPr>
              <a:t>định </a:t>
            </a:r>
            <a:r>
              <a:rPr sz="1800" spc="-430" dirty="0">
                <a:solidFill>
                  <a:srgbClr val="000308"/>
                </a:solidFill>
                <a:latin typeface="Tahoma"/>
                <a:cs typeface="Tahoma"/>
              </a:rPr>
              <a:t>về </a:t>
            </a:r>
            <a:r>
              <a:rPr sz="1800" spc="-415" dirty="0">
                <a:solidFill>
                  <a:srgbClr val="000308"/>
                </a:solidFill>
                <a:latin typeface="Tahoma"/>
                <a:cs typeface="Tahoma"/>
              </a:rPr>
              <a:t>số </a:t>
            </a:r>
            <a:r>
              <a:rPr sz="1800" spc="-305" dirty="0">
                <a:solidFill>
                  <a:srgbClr val="000308"/>
                </a:solidFill>
                <a:latin typeface="Tahoma"/>
                <a:cs typeface="Tahoma"/>
              </a:rPr>
              <a:t>lượng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nguyên </a:t>
            </a:r>
            <a:r>
              <a:rPr sz="1800" spc="-220" dirty="0">
                <a:solidFill>
                  <a:srgbClr val="000308"/>
                </a:solidFill>
                <a:latin typeface="Tahoma"/>
                <a:cs typeface="Tahoma"/>
              </a:rPr>
              <a:t>liệu 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nhu </a:t>
            </a:r>
            <a:r>
              <a:rPr sz="1800" spc="-290" dirty="0">
                <a:solidFill>
                  <a:srgbClr val="000308"/>
                </a:solidFill>
                <a:latin typeface="Tahoma"/>
                <a:cs typeface="Tahoma"/>
              </a:rPr>
              <a:t>cầu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endParaRPr sz="18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265" dirty="0">
                <a:solidFill>
                  <a:srgbClr val="000308"/>
                </a:solidFill>
                <a:latin typeface="Tahoma"/>
                <a:cs typeface="Tahoma"/>
              </a:rPr>
              <a:t>Với </a:t>
            </a:r>
            <a:r>
              <a:rPr sz="1800" spc="-355" dirty="0">
                <a:solidFill>
                  <a:srgbClr val="000308"/>
                </a:solidFill>
                <a:latin typeface="Tahoma"/>
                <a:cs typeface="Tahoma"/>
              </a:rPr>
              <a:t>dữ </a:t>
            </a:r>
            <a:r>
              <a:rPr sz="1800" spc="-220" dirty="0">
                <a:solidFill>
                  <a:srgbClr val="000308"/>
                </a:solidFill>
                <a:latin typeface="Tahoma"/>
                <a:cs typeface="Tahoma"/>
              </a:rPr>
              <a:t>liệu </a:t>
            </a:r>
            <a:r>
              <a:rPr sz="1800" spc="-45" dirty="0">
                <a:solidFill>
                  <a:srgbClr val="000308"/>
                </a:solidFill>
                <a:latin typeface="Tahoma"/>
                <a:cs typeface="Tahoma"/>
              </a:rPr>
              <a:t>này,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bộ phận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mua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thể </a:t>
            </a:r>
            <a:r>
              <a:rPr sz="1800" spc="-215" dirty="0">
                <a:solidFill>
                  <a:srgbClr val="000308"/>
                </a:solidFill>
                <a:latin typeface="Tahoma"/>
                <a:cs typeface="Tahoma"/>
              </a:rPr>
              <a:t>giảm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lượng </a:t>
            </a:r>
            <a:r>
              <a:rPr sz="1800" spc="-270" dirty="0">
                <a:solidFill>
                  <a:srgbClr val="000308"/>
                </a:solidFill>
                <a:latin typeface="Tahoma"/>
                <a:cs typeface="Tahoma"/>
              </a:rPr>
              <a:t>của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nguyên vật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thô tồn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kho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, </a:t>
            </a:r>
            <a:r>
              <a:rPr sz="1800" spc="-215" dirty="0">
                <a:solidFill>
                  <a:srgbClr val="000308"/>
                </a:solidFill>
                <a:latin typeface="Tahoma"/>
                <a:cs typeface="Tahoma"/>
              </a:rPr>
              <a:t>giảm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chi  phí </a:t>
            </a:r>
            <a:r>
              <a:rPr sz="1800" spc="-290" dirty="0">
                <a:solidFill>
                  <a:srgbClr val="000308"/>
                </a:solidFill>
                <a:latin typeface="Tahoma"/>
                <a:cs typeface="Tahoma"/>
              </a:rPr>
              <a:t>sản </a:t>
            </a:r>
            <a:r>
              <a:rPr sz="1800" spc="-220" dirty="0">
                <a:solidFill>
                  <a:srgbClr val="000308"/>
                </a:solidFill>
                <a:latin typeface="Tahoma"/>
                <a:cs typeface="Tahoma"/>
              </a:rPr>
              <a:t>xuất 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thêm </a:t>
            </a:r>
            <a:r>
              <a:rPr sz="1800" spc="-265" dirty="0">
                <a:solidFill>
                  <a:srgbClr val="000308"/>
                </a:solidFill>
                <a:latin typeface="Tahoma"/>
                <a:cs typeface="Tahoma"/>
              </a:rPr>
              <a:t>lợi </a:t>
            </a:r>
            <a:r>
              <a:rPr sz="1800" spc="-175" dirty="0">
                <a:solidFill>
                  <a:srgbClr val="000308"/>
                </a:solidFill>
                <a:latin typeface="Tahoma"/>
                <a:cs typeface="Tahoma"/>
              </a:rPr>
              <a:t>nhuận </a:t>
            </a:r>
            <a:r>
              <a:rPr sz="1800" spc="-409" dirty="0">
                <a:solidFill>
                  <a:srgbClr val="000308"/>
                </a:solidFill>
                <a:latin typeface="Tahoma"/>
                <a:cs typeface="Tahoma"/>
              </a:rPr>
              <a:t>để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đạt</a:t>
            </a:r>
            <a:r>
              <a:rPr sz="1800" spc="-1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800" spc="-170" dirty="0">
                <a:solidFill>
                  <a:srgbClr val="000308"/>
                </a:solidFill>
                <a:latin typeface="Tahoma"/>
                <a:cs typeface="Tahoma"/>
              </a:rPr>
              <a:t>chuỗi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giá</a:t>
            </a:r>
            <a:r>
              <a:rPr sz="1800" spc="-2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470" dirty="0">
                <a:solidFill>
                  <a:srgbClr val="000308"/>
                </a:solidFill>
                <a:latin typeface="Tahoma"/>
                <a:cs typeface="Tahoma"/>
              </a:rPr>
              <a:t>trị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0700" y="3668776"/>
            <a:ext cx="2878455" cy="2416175"/>
            <a:chOff x="520700" y="3668776"/>
            <a:chExt cx="2878455" cy="2416175"/>
          </a:xfrm>
        </p:grpSpPr>
        <p:sp>
          <p:nvSpPr>
            <p:cNvPr id="13" name="object 13"/>
            <p:cNvSpPr/>
            <p:nvPr/>
          </p:nvSpPr>
          <p:spPr>
            <a:xfrm>
              <a:off x="533400" y="3681476"/>
              <a:ext cx="2853055" cy="2390775"/>
            </a:xfrm>
            <a:custGeom>
              <a:avLst/>
              <a:gdLst/>
              <a:ahLst/>
              <a:cxnLst/>
              <a:rect l="l" t="t" r="r" b="b"/>
              <a:pathLst>
                <a:path w="2853054" h="2390775">
                  <a:moveTo>
                    <a:pt x="2612009" y="0"/>
                  </a:moveTo>
                  <a:lnTo>
                    <a:pt x="240766" y="0"/>
                  </a:lnTo>
                  <a:lnTo>
                    <a:pt x="193575" y="7717"/>
                  </a:lnTo>
                  <a:lnTo>
                    <a:pt x="148629" y="30305"/>
                  </a:lnTo>
                  <a:lnTo>
                    <a:pt x="107190" y="66919"/>
                  </a:lnTo>
                  <a:lnTo>
                    <a:pt x="70523" y="116712"/>
                  </a:lnTo>
                  <a:lnTo>
                    <a:pt x="49618" y="156170"/>
                  </a:lnTo>
                  <a:lnTo>
                    <a:pt x="32167" y="199451"/>
                  </a:lnTo>
                  <a:lnTo>
                    <a:pt x="18326" y="245935"/>
                  </a:lnTo>
                  <a:lnTo>
                    <a:pt x="8247" y="295002"/>
                  </a:lnTo>
                  <a:lnTo>
                    <a:pt x="2087" y="346030"/>
                  </a:lnTo>
                  <a:lnTo>
                    <a:pt x="0" y="398399"/>
                  </a:lnTo>
                  <a:lnTo>
                    <a:pt x="0" y="1992261"/>
                  </a:lnTo>
                  <a:lnTo>
                    <a:pt x="2087" y="2044636"/>
                  </a:lnTo>
                  <a:lnTo>
                    <a:pt x="8247" y="2095672"/>
                  </a:lnTo>
                  <a:lnTo>
                    <a:pt x="18326" y="2144749"/>
                  </a:lnTo>
                  <a:lnTo>
                    <a:pt x="32167" y="2191246"/>
                  </a:lnTo>
                  <a:lnTo>
                    <a:pt x="49618" y="2234544"/>
                  </a:lnTo>
                  <a:lnTo>
                    <a:pt x="70523" y="2274023"/>
                  </a:lnTo>
                  <a:lnTo>
                    <a:pt x="107190" y="2323783"/>
                  </a:lnTo>
                  <a:lnTo>
                    <a:pt x="148629" y="2360396"/>
                  </a:lnTo>
                  <a:lnTo>
                    <a:pt x="193575" y="2382998"/>
                  </a:lnTo>
                  <a:lnTo>
                    <a:pt x="240766" y="2390724"/>
                  </a:lnTo>
                  <a:lnTo>
                    <a:pt x="2612009" y="2390724"/>
                  </a:lnTo>
                  <a:lnTo>
                    <a:pt x="2659155" y="2382998"/>
                  </a:lnTo>
                  <a:lnTo>
                    <a:pt x="2704099" y="2360396"/>
                  </a:lnTo>
                  <a:lnTo>
                    <a:pt x="2745543" y="2323783"/>
                  </a:lnTo>
                  <a:lnTo>
                    <a:pt x="2782189" y="2274023"/>
                  </a:lnTo>
                  <a:lnTo>
                    <a:pt x="2803118" y="2234544"/>
                  </a:lnTo>
                  <a:lnTo>
                    <a:pt x="2820590" y="2191246"/>
                  </a:lnTo>
                  <a:lnTo>
                    <a:pt x="2834449" y="2144749"/>
                  </a:lnTo>
                  <a:lnTo>
                    <a:pt x="2844541" y="2095672"/>
                  </a:lnTo>
                  <a:lnTo>
                    <a:pt x="2850710" y="2044636"/>
                  </a:lnTo>
                  <a:lnTo>
                    <a:pt x="2852801" y="1992261"/>
                  </a:lnTo>
                  <a:lnTo>
                    <a:pt x="2852801" y="398399"/>
                  </a:lnTo>
                  <a:lnTo>
                    <a:pt x="2850710" y="346030"/>
                  </a:lnTo>
                  <a:lnTo>
                    <a:pt x="2844541" y="295002"/>
                  </a:lnTo>
                  <a:lnTo>
                    <a:pt x="2834449" y="245935"/>
                  </a:lnTo>
                  <a:lnTo>
                    <a:pt x="2820590" y="199451"/>
                  </a:lnTo>
                  <a:lnTo>
                    <a:pt x="2803118" y="156170"/>
                  </a:lnTo>
                  <a:lnTo>
                    <a:pt x="2782189" y="116712"/>
                  </a:lnTo>
                  <a:lnTo>
                    <a:pt x="2745543" y="66919"/>
                  </a:lnTo>
                  <a:lnTo>
                    <a:pt x="2704099" y="30305"/>
                  </a:lnTo>
                  <a:lnTo>
                    <a:pt x="2659155" y="7717"/>
                  </a:lnTo>
                  <a:lnTo>
                    <a:pt x="261200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3681476"/>
              <a:ext cx="2853055" cy="2390775"/>
            </a:xfrm>
            <a:custGeom>
              <a:avLst/>
              <a:gdLst/>
              <a:ahLst/>
              <a:cxnLst/>
              <a:rect l="l" t="t" r="r" b="b"/>
              <a:pathLst>
                <a:path w="2853054" h="2390775">
                  <a:moveTo>
                    <a:pt x="0" y="398399"/>
                  </a:moveTo>
                  <a:lnTo>
                    <a:pt x="2087" y="346030"/>
                  </a:lnTo>
                  <a:lnTo>
                    <a:pt x="8247" y="295002"/>
                  </a:lnTo>
                  <a:lnTo>
                    <a:pt x="18326" y="245935"/>
                  </a:lnTo>
                  <a:lnTo>
                    <a:pt x="32167" y="199451"/>
                  </a:lnTo>
                  <a:lnTo>
                    <a:pt x="49618" y="156170"/>
                  </a:lnTo>
                  <a:lnTo>
                    <a:pt x="70523" y="116712"/>
                  </a:lnTo>
                  <a:lnTo>
                    <a:pt x="107190" y="66919"/>
                  </a:lnTo>
                  <a:lnTo>
                    <a:pt x="148629" y="30305"/>
                  </a:lnTo>
                  <a:lnTo>
                    <a:pt x="193575" y="7717"/>
                  </a:lnTo>
                  <a:lnTo>
                    <a:pt x="240766" y="0"/>
                  </a:lnTo>
                  <a:lnTo>
                    <a:pt x="2612009" y="0"/>
                  </a:lnTo>
                  <a:lnTo>
                    <a:pt x="2659155" y="7717"/>
                  </a:lnTo>
                  <a:lnTo>
                    <a:pt x="2704099" y="30305"/>
                  </a:lnTo>
                  <a:lnTo>
                    <a:pt x="2745543" y="66919"/>
                  </a:lnTo>
                  <a:lnTo>
                    <a:pt x="2782189" y="116712"/>
                  </a:lnTo>
                  <a:lnTo>
                    <a:pt x="2803118" y="156170"/>
                  </a:lnTo>
                  <a:lnTo>
                    <a:pt x="2820590" y="199451"/>
                  </a:lnTo>
                  <a:lnTo>
                    <a:pt x="2834449" y="245935"/>
                  </a:lnTo>
                  <a:lnTo>
                    <a:pt x="2844541" y="295002"/>
                  </a:lnTo>
                  <a:lnTo>
                    <a:pt x="2850710" y="346030"/>
                  </a:lnTo>
                  <a:lnTo>
                    <a:pt x="2852801" y="398399"/>
                  </a:lnTo>
                  <a:lnTo>
                    <a:pt x="2852801" y="1992261"/>
                  </a:lnTo>
                  <a:lnTo>
                    <a:pt x="2850710" y="2044636"/>
                  </a:lnTo>
                  <a:lnTo>
                    <a:pt x="2844541" y="2095672"/>
                  </a:lnTo>
                  <a:lnTo>
                    <a:pt x="2834449" y="2144749"/>
                  </a:lnTo>
                  <a:lnTo>
                    <a:pt x="2820590" y="2191246"/>
                  </a:lnTo>
                  <a:lnTo>
                    <a:pt x="2803118" y="2234544"/>
                  </a:lnTo>
                  <a:lnTo>
                    <a:pt x="2782189" y="2274023"/>
                  </a:lnTo>
                  <a:lnTo>
                    <a:pt x="2745543" y="2323783"/>
                  </a:lnTo>
                  <a:lnTo>
                    <a:pt x="2704099" y="2360396"/>
                  </a:lnTo>
                  <a:lnTo>
                    <a:pt x="2659155" y="2382998"/>
                  </a:lnTo>
                  <a:lnTo>
                    <a:pt x="2612009" y="2390724"/>
                  </a:lnTo>
                  <a:lnTo>
                    <a:pt x="240766" y="2390724"/>
                  </a:lnTo>
                  <a:lnTo>
                    <a:pt x="193575" y="2382998"/>
                  </a:lnTo>
                  <a:lnTo>
                    <a:pt x="148629" y="2360396"/>
                  </a:lnTo>
                  <a:lnTo>
                    <a:pt x="107190" y="2323783"/>
                  </a:lnTo>
                  <a:lnTo>
                    <a:pt x="70523" y="2274023"/>
                  </a:lnTo>
                  <a:lnTo>
                    <a:pt x="49618" y="2234544"/>
                  </a:lnTo>
                  <a:lnTo>
                    <a:pt x="32167" y="2191246"/>
                  </a:lnTo>
                  <a:lnTo>
                    <a:pt x="18326" y="2144749"/>
                  </a:lnTo>
                  <a:lnTo>
                    <a:pt x="8247" y="2095672"/>
                  </a:lnTo>
                  <a:lnTo>
                    <a:pt x="2087" y="2044636"/>
                  </a:lnTo>
                  <a:lnTo>
                    <a:pt x="0" y="1992261"/>
                  </a:lnTo>
                  <a:lnTo>
                    <a:pt x="0" y="3983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5363" y="3997832"/>
            <a:ext cx="2628900" cy="72072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420"/>
              </a:spcBef>
              <a:tabLst>
                <a:tab pos="446405" algn="l"/>
                <a:tab pos="869315" algn="l"/>
                <a:tab pos="932815" algn="l"/>
                <a:tab pos="1555115" algn="l"/>
                <a:tab pos="2207260" algn="l"/>
                <a:tab pos="225869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í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ụ		của	</a:t>
            </a:r>
            <a:r>
              <a:rPr sz="2400" spc="-5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		sử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dụn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	một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ê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ết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363" y="4656582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1250" algn="l"/>
                <a:tab pos="200723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	trình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363" y="4985766"/>
            <a:ext cx="2628265" cy="7188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434"/>
              </a:spcBef>
              <a:tabLst>
                <a:tab pos="1140460" algn="l"/>
                <a:tab pos="1675130" algn="l"/>
                <a:tab pos="222567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ngh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	vụ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ể	cải  thiện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lợi nhuận: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19" name="object 19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Một số </a:t>
            </a:r>
            <a:r>
              <a:rPr spc="-5" dirty="0"/>
              <a:t>quy </a:t>
            </a:r>
            <a:r>
              <a:rPr dirty="0"/>
              <a:t>trình </a:t>
            </a:r>
            <a:r>
              <a:rPr spc="-5" dirty="0"/>
              <a:t>nghiệp </a:t>
            </a:r>
            <a:r>
              <a:rPr dirty="0"/>
              <a:t>vụ </a:t>
            </a:r>
            <a:r>
              <a:rPr spc="-5" dirty="0"/>
              <a:t>trong </a:t>
            </a:r>
            <a:r>
              <a:rPr dirty="0"/>
              <a:t>Công</a:t>
            </a:r>
            <a:r>
              <a:rPr spc="-150" dirty="0"/>
              <a:t> </a:t>
            </a:r>
            <a:r>
              <a:rPr spc="-5" dirty="0"/>
              <a:t>ty  </a:t>
            </a:r>
            <a:r>
              <a:rPr dirty="0"/>
              <a:t>sản xuất xe </a:t>
            </a:r>
            <a:r>
              <a:rPr spc="-5" dirty="0"/>
              <a:t>đạp</a:t>
            </a:r>
            <a:r>
              <a:rPr spc="-90" dirty="0"/>
              <a:t> </a:t>
            </a:r>
            <a:r>
              <a:rPr spc="-5" dirty="0"/>
              <a:t>(tt)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142849" y="1500111"/>
              <a:ext cx="7859776" cy="44149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50145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Cải thiện quy </a:t>
            </a:r>
            <a:r>
              <a:rPr dirty="0"/>
              <a:t>trình </a:t>
            </a:r>
            <a:r>
              <a:rPr spc="-5" dirty="0"/>
              <a:t>đặt</a:t>
            </a:r>
            <a:r>
              <a:rPr spc="-95" dirty="0"/>
              <a:t> </a:t>
            </a:r>
            <a:r>
              <a:rPr spc="-5" dirty="0"/>
              <a:t>hàng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7072376" y="1509775"/>
            <a:ext cx="1857375" cy="2062480"/>
          </a:xfrm>
          <a:prstGeom prst="rect">
            <a:avLst/>
          </a:prstGeom>
          <a:solidFill>
            <a:srgbClr val="FFFCD5"/>
          </a:solidFill>
          <a:ln w="9525">
            <a:solidFill>
              <a:srgbClr val="003185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 marR="106045">
              <a:lnSpc>
                <a:spcPct val="100000"/>
              </a:lnSpc>
              <a:spcBef>
                <a:spcPts val="320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Các hoạt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động 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mua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xe đạp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truy  vấn cả cơ sở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dữ 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liệu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nguyên 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liệu thô tồn kho và  cơ sở dữ liệu về  các sản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endParaRPr sz="1600">
              <a:latin typeface="Arial"/>
              <a:cs typeface="Arial"/>
            </a:endParaRPr>
          </a:p>
          <a:p>
            <a:pPr marL="92710">
              <a:lnSpc>
                <a:spcPts val="191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hoàn thiện tồn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kho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85875" y="2057400"/>
            <a:ext cx="4267200" cy="1727200"/>
          </a:xfrm>
          <a:custGeom>
            <a:avLst/>
            <a:gdLst/>
            <a:ahLst/>
            <a:cxnLst/>
            <a:rect l="l" t="t" r="r" b="b"/>
            <a:pathLst>
              <a:path w="4267200" h="1727200">
                <a:moveTo>
                  <a:pt x="0" y="863600"/>
                </a:moveTo>
                <a:lnTo>
                  <a:pt x="4041" y="810000"/>
                </a:lnTo>
                <a:lnTo>
                  <a:pt x="16007" y="757269"/>
                </a:lnTo>
                <a:lnTo>
                  <a:pt x="35662" y="705502"/>
                </a:lnTo>
                <a:lnTo>
                  <a:pt x="62770" y="654793"/>
                </a:lnTo>
                <a:lnTo>
                  <a:pt x="97095" y="605239"/>
                </a:lnTo>
                <a:lnTo>
                  <a:pt x="138401" y="556935"/>
                </a:lnTo>
                <a:lnTo>
                  <a:pt x="186452" y="509977"/>
                </a:lnTo>
                <a:lnTo>
                  <a:pt x="241012" y="464459"/>
                </a:lnTo>
                <a:lnTo>
                  <a:pt x="301846" y="420478"/>
                </a:lnTo>
                <a:lnTo>
                  <a:pt x="334541" y="399094"/>
                </a:lnTo>
                <a:lnTo>
                  <a:pt x="368716" y="378129"/>
                </a:lnTo>
                <a:lnTo>
                  <a:pt x="404341" y="357597"/>
                </a:lnTo>
                <a:lnTo>
                  <a:pt x="441388" y="337508"/>
                </a:lnTo>
                <a:lnTo>
                  <a:pt x="479825" y="317875"/>
                </a:lnTo>
                <a:lnTo>
                  <a:pt x="519625" y="298709"/>
                </a:lnTo>
                <a:lnTo>
                  <a:pt x="560756" y="280023"/>
                </a:lnTo>
                <a:lnTo>
                  <a:pt x="603191" y="261829"/>
                </a:lnTo>
                <a:lnTo>
                  <a:pt x="646898" y="244138"/>
                </a:lnTo>
                <a:lnTo>
                  <a:pt x="691850" y="226963"/>
                </a:lnTo>
                <a:lnTo>
                  <a:pt x="738016" y="210315"/>
                </a:lnTo>
                <a:lnTo>
                  <a:pt x="785366" y="194206"/>
                </a:lnTo>
                <a:lnTo>
                  <a:pt x="833872" y="178648"/>
                </a:lnTo>
                <a:lnTo>
                  <a:pt x="883504" y="163654"/>
                </a:lnTo>
                <a:lnTo>
                  <a:pt x="934232" y="149235"/>
                </a:lnTo>
                <a:lnTo>
                  <a:pt x="986027" y="135402"/>
                </a:lnTo>
                <a:lnTo>
                  <a:pt x="1038860" y="122169"/>
                </a:lnTo>
                <a:lnTo>
                  <a:pt x="1092700" y="109547"/>
                </a:lnTo>
                <a:lnTo>
                  <a:pt x="1147518" y="97547"/>
                </a:lnTo>
                <a:lnTo>
                  <a:pt x="1203286" y="86182"/>
                </a:lnTo>
                <a:lnTo>
                  <a:pt x="1259972" y="75464"/>
                </a:lnTo>
                <a:lnTo>
                  <a:pt x="1317549" y="65405"/>
                </a:lnTo>
                <a:lnTo>
                  <a:pt x="1375986" y="56016"/>
                </a:lnTo>
                <a:lnTo>
                  <a:pt x="1435254" y="47310"/>
                </a:lnTo>
                <a:lnTo>
                  <a:pt x="1495323" y="39298"/>
                </a:lnTo>
                <a:lnTo>
                  <a:pt x="1556164" y="31992"/>
                </a:lnTo>
                <a:lnTo>
                  <a:pt x="1617747" y="25405"/>
                </a:lnTo>
                <a:lnTo>
                  <a:pt x="1680043" y="19548"/>
                </a:lnTo>
                <a:lnTo>
                  <a:pt x="1743023" y="14433"/>
                </a:lnTo>
                <a:lnTo>
                  <a:pt x="1806656" y="10073"/>
                </a:lnTo>
                <a:lnTo>
                  <a:pt x="1870914" y="6478"/>
                </a:lnTo>
                <a:lnTo>
                  <a:pt x="1935767" y="3662"/>
                </a:lnTo>
                <a:lnTo>
                  <a:pt x="2001185" y="1635"/>
                </a:lnTo>
                <a:lnTo>
                  <a:pt x="2067139" y="410"/>
                </a:lnTo>
                <a:lnTo>
                  <a:pt x="2133600" y="0"/>
                </a:lnTo>
                <a:lnTo>
                  <a:pt x="2200053" y="410"/>
                </a:lnTo>
                <a:lnTo>
                  <a:pt x="2266001" y="1635"/>
                </a:lnTo>
                <a:lnTo>
                  <a:pt x="2331413" y="3662"/>
                </a:lnTo>
                <a:lnTo>
                  <a:pt x="2396260" y="6478"/>
                </a:lnTo>
                <a:lnTo>
                  <a:pt x="2460513" y="10073"/>
                </a:lnTo>
                <a:lnTo>
                  <a:pt x="2524142" y="14433"/>
                </a:lnTo>
                <a:lnTo>
                  <a:pt x="2587118" y="19548"/>
                </a:lnTo>
                <a:lnTo>
                  <a:pt x="2649410" y="25405"/>
                </a:lnTo>
                <a:lnTo>
                  <a:pt x="2710991" y="31992"/>
                </a:lnTo>
                <a:lnTo>
                  <a:pt x="2771829" y="39298"/>
                </a:lnTo>
                <a:lnTo>
                  <a:pt x="2831896" y="47310"/>
                </a:lnTo>
                <a:lnTo>
                  <a:pt x="2891161" y="56016"/>
                </a:lnTo>
                <a:lnTo>
                  <a:pt x="2949597" y="65405"/>
                </a:lnTo>
                <a:lnTo>
                  <a:pt x="3007172" y="75464"/>
                </a:lnTo>
                <a:lnTo>
                  <a:pt x="3063858" y="86182"/>
                </a:lnTo>
                <a:lnTo>
                  <a:pt x="3119625" y="97547"/>
                </a:lnTo>
                <a:lnTo>
                  <a:pt x="3174443" y="109547"/>
                </a:lnTo>
                <a:lnTo>
                  <a:pt x="3228283" y="122169"/>
                </a:lnTo>
                <a:lnTo>
                  <a:pt x="3281115" y="135402"/>
                </a:lnTo>
                <a:lnTo>
                  <a:pt x="3332911" y="149235"/>
                </a:lnTo>
                <a:lnTo>
                  <a:pt x="3383640" y="163654"/>
                </a:lnTo>
                <a:lnTo>
                  <a:pt x="3433272" y="178648"/>
                </a:lnTo>
                <a:lnTo>
                  <a:pt x="3481780" y="194206"/>
                </a:lnTo>
                <a:lnTo>
                  <a:pt x="3529132" y="210315"/>
                </a:lnTo>
                <a:lnTo>
                  <a:pt x="3575299" y="226963"/>
                </a:lnTo>
                <a:lnTo>
                  <a:pt x="3620252" y="244138"/>
                </a:lnTo>
                <a:lnTo>
                  <a:pt x="3663962" y="261829"/>
                </a:lnTo>
                <a:lnTo>
                  <a:pt x="3706398" y="280023"/>
                </a:lnTo>
                <a:lnTo>
                  <a:pt x="3747532" y="298709"/>
                </a:lnTo>
                <a:lnTo>
                  <a:pt x="3787333" y="317875"/>
                </a:lnTo>
                <a:lnTo>
                  <a:pt x="3825773" y="337508"/>
                </a:lnTo>
                <a:lnTo>
                  <a:pt x="3862821" y="357597"/>
                </a:lnTo>
                <a:lnTo>
                  <a:pt x="3898449" y="378129"/>
                </a:lnTo>
                <a:lnTo>
                  <a:pt x="3932627" y="399094"/>
                </a:lnTo>
                <a:lnTo>
                  <a:pt x="3965324" y="420478"/>
                </a:lnTo>
                <a:lnTo>
                  <a:pt x="4026163" y="464459"/>
                </a:lnTo>
                <a:lnTo>
                  <a:pt x="4080727" y="509977"/>
                </a:lnTo>
                <a:lnTo>
                  <a:pt x="4128783" y="556935"/>
                </a:lnTo>
                <a:lnTo>
                  <a:pt x="4170093" y="605239"/>
                </a:lnTo>
                <a:lnTo>
                  <a:pt x="4204422" y="654793"/>
                </a:lnTo>
                <a:lnTo>
                  <a:pt x="4231533" y="705502"/>
                </a:lnTo>
                <a:lnTo>
                  <a:pt x="4251190" y="757269"/>
                </a:lnTo>
                <a:lnTo>
                  <a:pt x="4263158" y="810000"/>
                </a:lnTo>
                <a:lnTo>
                  <a:pt x="4267200" y="863600"/>
                </a:lnTo>
                <a:lnTo>
                  <a:pt x="4266184" y="890502"/>
                </a:lnTo>
                <a:lnTo>
                  <a:pt x="4258150" y="943679"/>
                </a:lnTo>
                <a:lnTo>
                  <a:pt x="4242308" y="995940"/>
                </a:lnTo>
                <a:lnTo>
                  <a:pt x="4218894" y="1047190"/>
                </a:lnTo>
                <a:lnTo>
                  <a:pt x="4188145" y="1097333"/>
                </a:lnTo>
                <a:lnTo>
                  <a:pt x="4150296" y="1146274"/>
                </a:lnTo>
                <a:lnTo>
                  <a:pt x="4105584" y="1193917"/>
                </a:lnTo>
                <a:lnTo>
                  <a:pt x="4054244" y="1240167"/>
                </a:lnTo>
                <a:lnTo>
                  <a:pt x="3996513" y="1284928"/>
                </a:lnTo>
                <a:lnTo>
                  <a:pt x="3932627" y="1328105"/>
                </a:lnTo>
                <a:lnTo>
                  <a:pt x="3898449" y="1349070"/>
                </a:lnTo>
                <a:lnTo>
                  <a:pt x="3862821" y="1369602"/>
                </a:lnTo>
                <a:lnTo>
                  <a:pt x="3825773" y="1389691"/>
                </a:lnTo>
                <a:lnTo>
                  <a:pt x="3787333" y="1409324"/>
                </a:lnTo>
                <a:lnTo>
                  <a:pt x="3747532" y="1428490"/>
                </a:lnTo>
                <a:lnTo>
                  <a:pt x="3706398" y="1447176"/>
                </a:lnTo>
                <a:lnTo>
                  <a:pt x="3663962" y="1465370"/>
                </a:lnTo>
                <a:lnTo>
                  <a:pt x="3620252" y="1483061"/>
                </a:lnTo>
                <a:lnTo>
                  <a:pt x="3575299" y="1500236"/>
                </a:lnTo>
                <a:lnTo>
                  <a:pt x="3529132" y="1516884"/>
                </a:lnTo>
                <a:lnTo>
                  <a:pt x="3481780" y="1532993"/>
                </a:lnTo>
                <a:lnTo>
                  <a:pt x="3433272" y="1548551"/>
                </a:lnTo>
                <a:lnTo>
                  <a:pt x="3383640" y="1563545"/>
                </a:lnTo>
                <a:lnTo>
                  <a:pt x="3332911" y="1577964"/>
                </a:lnTo>
                <a:lnTo>
                  <a:pt x="3281115" y="1591797"/>
                </a:lnTo>
                <a:lnTo>
                  <a:pt x="3228283" y="1605030"/>
                </a:lnTo>
                <a:lnTo>
                  <a:pt x="3174443" y="1617652"/>
                </a:lnTo>
                <a:lnTo>
                  <a:pt x="3119625" y="1629652"/>
                </a:lnTo>
                <a:lnTo>
                  <a:pt x="3063858" y="1641017"/>
                </a:lnTo>
                <a:lnTo>
                  <a:pt x="3007172" y="1651735"/>
                </a:lnTo>
                <a:lnTo>
                  <a:pt x="2949597" y="1661794"/>
                </a:lnTo>
                <a:lnTo>
                  <a:pt x="2891161" y="1671183"/>
                </a:lnTo>
                <a:lnTo>
                  <a:pt x="2831896" y="1679889"/>
                </a:lnTo>
                <a:lnTo>
                  <a:pt x="2771829" y="1687901"/>
                </a:lnTo>
                <a:lnTo>
                  <a:pt x="2710991" y="1695207"/>
                </a:lnTo>
                <a:lnTo>
                  <a:pt x="2649410" y="1701794"/>
                </a:lnTo>
                <a:lnTo>
                  <a:pt x="2587118" y="1707651"/>
                </a:lnTo>
                <a:lnTo>
                  <a:pt x="2524142" y="1712766"/>
                </a:lnTo>
                <a:lnTo>
                  <a:pt x="2460513" y="1717126"/>
                </a:lnTo>
                <a:lnTo>
                  <a:pt x="2396260" y="1720721"/>
                </a:lnTo>
                <a:lnTo>
                  <a:pt x="2331413" y="1723537"/>
                </a:lnTo>
                <a:lnTo>
                  <a:pt x="2266001" y="1725564"/>
                </a:lnTo>
                <a:lnTo>
                  <a:pt x="2200053" y="1726789"/>
                </a:lnTo>
                <a:lnTo>
                  <a:pt x="2133600" y="1727200"/>
                </a:lnTo>
                <a:lnTo>
                  <a:pt x="2067139" y="1726789"/>
                </a:lnTo>
                <a:lnTo>
                  <a:pt x="2001185" y="1725564"/>
                </a:lnTo>
                <a:lnTo>
                  <a:pt x="1935767" y="1723537"/>
                </a:lnTo>
                <a:lnTo>
                  <a:pt x="1870914" y="1720721"/>
                </a:lnTo>
                <a:lnTo>
                  <a:pt x="1806656" y="1717126"/>
                </a:lnTo>
                <a:lnTo>
                  <a:pt x="1743023" y="1712766"/>
                </a:lnTo>
                <a:lnTo>
                  <a:pt x="1680043" y="1707651"/>
                </a:lnTo>
                <a:lnTo>
                  <a:pt x="1617747" y="1701794"/>
                </a:lnTo>
                <a:lnTo>
                  <a:pt x="1556164" y="1695207"/>
                </a:lnTo>
                <a:lnTo>
                  <a:pt x="1495323" y="1687901"/>
                </a:lnTo>
                <a:lnTo>
                  <a:pt x="1435254" y="1679889"/>
                </a:lnTo>
                <a:lnTo>
                  <a:pt x="1375986" y="1671183"/>
                </a:lnTo>
                <a:lnTo>
                  <a:pt x="1317549" y="1661794"/>
                </a:lnTo>
                <a:lnTo>
                  <a:pt x="1259972" y="1651735"/>
                </a:lnTo>
                <a:lnTo>
                  <a:pt x="1203286" y="1641017"/>
                </a:lnTo>
                <a:lnTo>
                  <a:pt x="1147518" y="1629652"/>
                </a:lnTo>
                <a:lnTo>
                  <a:pt x="1092700" y="1617652"/>
                </a:lnTo>
                <a:lnTo>
                  <a:pt x="1038860" y="1605030"/>
                </a:lnTo>
                <a:lnTo>
                  <a:pt x="986027" y="1591797"/>
                </a:lnTo>
                <a:lnTo>
                  <a:pt x="934232" y="1577964"/>
                </a:lnTo>
                <a:lnTo>
                  <a:pt x="883504" y="1563545"/>
                </a:lnTo>
                <a:lnTo>
                  <a:pt x="833872" y="1548551"/>
                </a:lnTo>
                <a:lnTo>
                  <a:pt x="785366" y="1532993"/>
                </a:lnTo>
                <a:lnTo>
                  <a:pt x="738016" y="1516884"/>
                </a:lnTo>
                <a:lnTo>
                  <a:pt x="691850" y="1500236"/>
                </a:lnTo>
                <a:lnTo>
                  <a:pt x="646898" y="1483061"/>
                </a:lnTo>
                <a:lnTo>
                  <a:pt x="603191" y="1465370"/>
                </a:lnTo>
                <a:lnTo>
                  <a:pt x="560756" y="1447176"/>
                </a:lnTo>
                <a:lnTo>
                  <a:pt x="519625" y="1428490"/>
                </a:lnTo>
                <a:lnTo>
                  <a:pt x="479825" y="1409324"/>
                </a:lnTo>
                <a:lnTo>
                  <a:pt x="441388" y="1389691"/>
                </a:lnTo>
                <a:lnTo>
                  <a:pt x="404341" y="1369602"/>
                </a:lnTo>
                <a:lnTo>
                  <a:pt x="368716" y="1349070"/>
                </a:lnTo>
                <a:lnTo>
                  <a:pt x="334541" y="1328105"/>
                </a:lnTo>
                <a:lnTo>
                  <a:pt x="301846" y="1306721"/>
                </a:lnTo>
                <a:lnTo>
                  <a:pt x="241012" y="1262740"/>
                </a:lnTo>
                <a:lnTo>
                  <a:pt x="186452" y="1217222"/>
                </a:lnTo>
                <a:lnTo>
                  <a:pt x="138401" y="1170264"/>
                </a:lnTo>
                <a:lnTo>
                  <a:pt x="97095" y="1121960"/>
                </a:lnTo>
                <a:lnTo>
                  <a:pt x="62770" y="1072406"/>
                </a:lnTo>
                <a:lnTo>
                  <a:pt x="35662" y="1021697"/>
                </a:lnTo>
                <a:lnTo>
                  <a:pt x="16007" y="969930"/>
                </a:lnTo>
                <a:lnTo>
                  <a:pt x="4041" y="917199"/>
                </a:lnTo>
                <a:lnTo>
                  <a:pt x="0" y="8636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1447800"/>
            </a:xfrm>
            <a:custGeom>
              <a:avLst/>
              <a:gdLst/>
              <a:ahLst/>
              <a:cxnLst/>
              <a:rect l="l" t="t" r="r" b="b"/>
              <a:pathLst>
                <a:path w="8001000" h="1447800">
                  <a:moveTo>
                    <a:pt x="8001000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8001000" y="14478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1447800"/>
            </a:xfrm>
            <a:custGeom>
              <a:avLst/>
              <a:gdLst/>
              <a:ahLst/>
              <a:cxnLst/>
              <a:rect l="l" t="t" r="r" b="b"/>
              <a:pathLst>
                <a:path w="8001000" h="1447800">
                  <a:moveTo>
                    <a:pt x="0" y="1447800"/>
                  </a:moveTo>
                  <a:lnTo>
                    <a:pt x="8001000" y="14478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424637"/>
            <a:ext cx="773430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1675" marR="5080" indent="-689610">
              <a:lnSpc>
                <a:spcPct val="100000"/>
              </a:lnSpc>
              <a:spcBef>
                <a:spcPts val="105"/>
              </a:spcBef>
              <a:tabLst>
                <a:tab pos="779145" algn="l"/>
              </a:tabLst>
            </a:pPr>
            <a:r>
              <a:rPr dirty="0"/>
              <a:t>Q6		</a:t>
            </a:r>
            <a:r>
              <a:rPr b="1" dirty="0">
                <a:latin typeface="Arial"/>
                <a:cs typeface="Arial"/>
              </a:rPr>
              <a:t>Chiến lược cạnh tranh xác định</a:t>
            </a:r>
            <a:r>
              <a:rPr b="1" spc="-2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quy  trình nghiệp </a:t>
            </a:r>
            <a:r>
              <a:rPr b="1" spc="-5" dirty="0">
                <a:latin typeface="Arial"/>
                <a:cs typeface="Arial"/>
              </a:rPr>
              <a:t>vụ và cấu trúc của </a:t>
            </a:r>
            <a:r>
              <a:rPr b="1" dirty="0">
                <a:latin typeface="Arial"/>
                <a:cs typeface="Arial"/>
              </a:rPr>
              <a:t>hệ  </a:t>
            </a:r>
            <a:r>
              <a:rPr b="1" spc="-5" dirty="0">
                <a:latin typeface="Arial"/>
                <a:cs typeface="Arial"/>
              </a:rPr>
              <a:t>thống thông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tin?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609600" y="2286000"/>
            <a:ext cx="7848600" cy="3068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780780" cy="6197600"/>
            <a:chOff x="-12700" y="0"/>
            <a:chExt cx="8780780" cy="6197600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8305800" cy="1447800"/>
            </a:xfrm>
            <a:custGeom>
              <a:avLst/>
              <a:gdLst/>
              <a:ahLst/>
              <a:cxnLst/>
              <a:rect l="l" t="t" r="r" b="b"/>
              <a:pathLst>
                <a:path w="8305800" h="1447800">
                  <a:moveTo>
                    <a:pt x="8305800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8305800" y="1447800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457200"/>
              <a:ext cx="8305800" cy="1447800"/>
            </a:xfrm>
            <a:custGeom>
              <a:avLst/>
              <a:gdLst/>
              <a:ahLst/>
              <a:cxnLst/>
              <a:rect l="l" t="t" r="r" b="b"/>
              <a:pathLst>
                <a:path w="8305800" h="1447800">
                  <a:moveTo>
                    <a:pt x="0" y="1447800"/>
                  </a:moveTo>
                  <a:lnTo>
                    <a:pt x="8305800" y="1447800"/>
                  </a:lnTo>
                  <a:lnTo>
                    <a:pt x="8305800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424637"/>
            <a:ext cx="773430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1675" marR="5080" indent="-689610">
              <a:lnSpc>
                <a:spcPct val="100000"/>
              </a:lnSpc>
              <a:spcBef>
                <a:spcPts val="105"/>
              </a:spcBef>
              <a:tabLst>
                <a:tab pos="779145" algn="l"/>
              </a:tabLst>
            </a:pPr>
            <a:r>
              <a:rPr dirty="0"/>
              <a:t>Q6		</a:t>
            </a:r>
            <a:r>
              <a:rPr b="1" dirty="0">
                <a:latin typeface="Arial"/>
                <a:cs typeface="Arial"/>
              </a:rPr>
              <a:t>Chiến lược </a:t>
            </a:r>
            <a:r>
              <a:rPr b="1" spc="-5" dirty="0">
                <a:latin typeface="Arial"/>
                <a:cs typeface="Arial"/>
              </a:rPr>
              <a:t>cạnh </a:t>
            </a:r>
            <a:r>
              <a:rPr b="1" dirty="0">
                <a:latin typeface="Arial"/>
                <a:cs typeface="Arial"/>
              </a:rPr>
              <a:t>tranh </a:t>
            </a:r>
            <a:r>
              <a:rPr b="1" spc="-5" dirty="0">
                <a:latin typeface="Arial"/>
                <a:cs typeface="Arial"/>
              </a:rPr>
              <a:t>xác </a:t>
            </a:r>
            <a:r>
              <a:rPr b="1" dirty="0">
                <a:latin typeface="Arial"/>
                <a:cs typeface="Arial"/>
              </a:rPr>
              <a:t>định</a:t>
            </a:r>
            <a:r>
              <a:rPr b="1" spc="-1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quy  </a:t>
            </a:r>
            <a:r>
              <a:rPr b="1" spc="-5" dirty="0">
                <a:latin typeface="Arial"/>
                <a:cs typeface="Arial"/>
              </a:rPr>
              <a:t>trình kinh </a:t>
            </a:r>
            <a:r>
              <a:rPr b="1" dirty="0">
                <a:latin typeface="Arial"/>
                <a:cs typeface="Arial"/>
              </a:rPr>
              <a:t>doanh </a:t>
            </a:r>
            <a:r>
              <a:rPr b="1" spc="-5" dirty="0">
                <a:latin typeface="Arial"/>
                <a:cs typeface="Arial"/>
              </a:rPr>
              <a:t>và cấu trúc của </a:t>
            </a:r>
            <a:r>
              <a:rPr b="1" dirty="0">
                <a:latin typeface="Arial"/>
                <a:cs typeface="Arial"/>
              </a:rPr>
              <a:t>hệ  </a:t>
            </a:r>
            <a:r>
              <a:rPr b="1" spc="-5" dirty="0">
                <a:latin typeface="Arial"/>
                <a:cs typeface="Arial"/>
              </a:rPr>
              <a:t>thống thông </a:t>
            </a:r>
            <a:r>
              <a:rPr b="1" dirty="0">
                <a:latin typeface="Arial"/>
                <a:cs typeface="Arial"/>
              </a:rPr>
              <a:t>tin ?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dirty="0"/>
              <a:t>(tt)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609600" y="1981200"/>
            <a:ext cx="7823200" cy="410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5915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Dịch </a:t>
            </a:r>
            <a:r>
              <a:rPr dirty="0"/>
              <a:t>vụ cho </a:t>
            </a:r>
            <a:r>
              <a:rPr spc="-5" dirty="0"/>
              <a:t>thuê </a:t>
            </a:r>
            <a:r>
              <a:rPr dirty="0"/>
              <a:t>xe </a:t>
            </a:r>
            <a:r>
              <a:rPr spc="-5" dirty="0"/>
              <a:t>đạp </a:t>
            </a:r>
            <a:r>
              <a:rPr dirty="0"/>
              <a:t>cao</a:t>
            </a:r>
            <a:r>
              <a:rPr spc="-125" dirty="0"/>
              <a:t> </a:t>
            </a:r>
            <a:r>
              <a:rPr dirty="0"/>
              <a:t>cấp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569912" y="1600200"/>
            <a:ext cx="7964424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2912" y="1524012"/>
            <a:ext cx="1871980" cy="708025"/>
          </a:xfrm>
          <a:prstGeom prst="rect">
            <a:avLst/>
          </a:prstGeom>
          <a:solidFill>
            <a:srgbClr val="FFFBB9"/>
          </a:solidFill>
          <a:ln w="9525">
            <a:solidFill>
              <a:srgbClr val="003185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Mở rộng</a:t>
            </a:r>
            <a:r>
              <a:rPr sz="2000" spc="-1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endParaRPr sz="2000">
              <a:latin typeface="Arial"/>
              <a:cs typeface="Arial"/>
            </a:endParaRPr>
          </a:p>
          <a:p>
            <a:pPr marL="29337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000" spc="-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7000" y="1447800"/>
            <a:ext cx="5867400" cy="4572000"/>
          </a:xfrm>
          <a:custGeom>
            <a:avLst/>
            <a:gdLst/>
            <a:ahLst/>
            <a:cxnLst/>
            <a:rect l="l" t="t" r="r" b="b"/>
            <a:pathLst>
              <a:path w="5867400" h="4572000">
                <a:moveTo>
                  <a:pt x="0" y="4038600"/>
                </a:moveTo>
                <a:lnTo>
                  <a:pt x="2024" y="3990042"/>
                </a:lnTo>
                <a:lnTo>
                  <a:pt x="7979" y="3942707"/>
                </a:lnTo>
                <a:lnTo>
                  <a:pt x="17691" y="3896783"/>
                </a:lnTo>
                <a:lnTo>
                  <a:pt x="30985" y="3852458"/>
                </a:lnTo>
                <a:lnTo>
                  <a:pt x="47687" y="3809921"/>
                </a:lnTo>
                <a:lnTo>
                  <a:pt x="67620" y="3769360"/>
                </a:lnTo>
                <a:lnTo>
                  <a:pt x="90611" y="3730962"/>
                </a:lnTo>
                <a:lnTo>
                  <a:pt x="116484" y="3694916"/>
                </a:lnTo>
                <a:lnTo>
                  <a:pt x="145065" y="3661410"/>
                </a:lnTo>
                <a:lnTo>
                  <a:pt x="176179" y="3630632"/>
                </a:lnTo>
                <a:lnTo>
                  <a:pt x="209652" y="3602770"/>
                </a:lnTo>
                <a:lnTo>
                  <a:pt x="245307" y="3578013"/>
                </a:lnTo>
                <a:lnTo>
                  <a:pt x="282971" y="3556548"/>
                </a:lnTo>
                <a:lnTo>
                  <a:pt x="322469" y="3538564"/>
                </a:lnTo>
                <a:lnTo>
                  <a:pt x="363625" y="3524250"/>
                </a:lnTo>
                <a:lnTo>
                  <a:pt x="406266" y="3513792"/>
                </a:lnTo>
                <a:lnTo>
                  <a:pt x="450215" y="3507379"/>
                </a:lnTo>
                <a:lnTo>
                  <a:pt x="495300" y="3505200"/>
                </a:lnTo>
                <a:lnTo>
                  <a:pt x="540384" y="3507379"/>
                </a:lnTo>
                <a:lnTo>
                  <a:pt x="584333" y="3513792"/>
                </a:lnTo>
                <a:lnTo>
                  <a:pt x="626974" y="3524250"/>
                </a:lnTo>
                <a:lnTo>
                  <a:pt x="668130" y="3538564"/>
                </a:lnTo>
                <a:lnTo>
                  <a:pt x="707628" y="3556548"/>
                </a:lnTo>
                <a:lnTo>
                  <a:pt x="745292" y="3578013"/>
                </a:lnTo>
                <a:lnTo>
                  <a:pt x="780947" y="3602770"/>
                </a:lnTo>
                <a:lnTo>
                  <a:pt x="814420" y="3630632"/>
                </a:lnTo>
                <a:lnTo>
                  <a:pt x="845534" y="3661409"/>
                </a:lnTo>
                <a:lnTo>
                  <a:pt x="874115" y="3694916"/>
                </a:lnTo>
                <a:lnTo>
                  <a:pt x="899988" y="3730962"/>
                </a:lnTo>
                <a:lnTo>
                  <a:pt x="922979" y="3769359"/>
                </a:lnTo>
                <a:lnTo>
                  <a:pt x="942912" y="3809921"/>
                </a:lnTo>
                <a:lnTo>
                  <a:pt x="959614" y="3852458"/>
                </a:lnTo>
                <a:lnTo>
                  <a:pt x="972908" y="3896783"/>
                </a:lnTo>
                <a:lnTo>
                  <a:pt x="982620" y="3942707"/>
                </a:lnTo>
                <a:lnTo>
                  <a:pt x="988575" y="3990042"/>
                </a:lnTo>
                <a:lnTo>
                  <a:pt x="990600" y="4038600"/>
                </a:lnTo>
                <a:lnTo>
                  <a:pt x="988575" y="4087150"/>
                </a:lnTo>
                <a:lnTo>
                  <a:pt x="982620" y="4134479"/>
                </a:lnTo>
                <a:lnTo>
                  <a:pt x="972908" y="4180399"/>
                </a:lnTo>
                <a:lnTo>
                  <a:pt x="959614" y="4224720"/>
                </a:lnTo>
                <a:lnTo>
                  <a:pt x="942912" y="4267256"/>
                </a:lnTo>
                <a:lnTo>
                  <a:pt x="922979" y="4307817"/>
                </a:lnTo>
                <a:lnTo>
                  <a:pt x="899988" y="4346215"/>
                </a:lnTo>
                <a:lnTo>
                  <a:pt x="874115" y="4382263"/>
                </a:lnTo>
                <a:lnTo>
                  <a:pt x="845534" y="4415770"/>
                </a:lnTo>
                <a:lnTo>
                  <a:pt x="814420" y="4446551"/>
                </a:lnTo>
                <a:lnTo>
                  <a:pt x="780947" y="4474415"/>
                </a:lnTo>
                <a:lnTo>
                  <a:pt x="745292" y="4499175"/>
                </a:lnTo>
                <a:lnTo>
                  <a:pt x="707628" y="4520642"/>
                </a:lnTo>
                <a:lnTo>
                  <a:pt x="668130" y="4538629"/>
                </a:lnTo>
                <a:lnTo>
                  <a:pt x="626974" y="4552946"/>
                </a:lnTo>
                <a:lnTo>
                  <a:pt x="584333" y="4563406"/>
                </a:lnTo>
                <a:lnTo>
                  <a:pt x="540384" y="4569820"/>
                </a:lnTo>
                <a:lnTo>
                  <a:pt x="495300" y="4572000"/>
                </a:lnTo>
                <a:lnTo>
                  <a:pt x="450215" y="4569820"/>
                </a:lnTo>
                <a:lnTo>
                  <a:pt x="406266" y="4563406"/>
                </a:lnTo>
                <a:lnTo>
                  <a:pt x="363625" y="4552946"/>
                </a:lnTo>
                <a:lnTo>
                  <a:pt x="322469" y="4538629"/>
                </a:lnTo>
                <a:lnTo>
                  <a:pt x="282971" y="4520642"/>
                </a:lnTo>
                <a:lnTo>
                  <a:pt x="245307" y="4499175"/>
                </a:lnTo>
                <a:lnTo>
                  <a:pt x="209652" y="4474415"/>
                </a:lnTo>
                <a:lnTo>
                  <a:pt x="176179" y="4446551"/>
                </a:lnTo>
                <a:lnTo>
                  <a:pt x="145065" y="4415770"/>
                </a:lnTo>
                <a:lnTo>
                  <a:pt x="116484" y="4382263"/>
                </a:lnTo>
                <a:lnTo>
                  <a:pt x="90611" y="4346215"/>
                </a:lnTo>
                <a:lnTo>
                  <a:pt x="67620" y="4307817"/>
                </a:lnTo>
                <a:lnTo>
                  <a:pt x="47687" y="4267256"/>
                </a:lnTo>
                <a:lnTo>
                  <a:pt x="30985" y="4224720"/>
                </a:lnTo>
                <a:lnTo>
                  <a:pt x="17691" y="4180399"/>
                </a:lnTo>
                <a:lnTo>
                  <a:pt x="7979" y="4134479"/>
                </a:lnTo>
                <a:lnTo>
                  <a:pt x="2024" y="4087150"/>
                </a:lnTo>
                <a:lnTo>
                  <a:pt x="0" y="4038600"/>
                </a:lnTo>
                <a:close/>
              </a:path>
              <a:path w="5867400" h="4572000">
                <a:moveTo>
                  <a:pt x="838200" y="533400"/>
                </a:moveTo>
                <a:lnTo>
                  <a:pt x="840224" y="484842"/>
                </a:lnTo>
                <a:lnTo>
                  <a:pt x="846179" y="437507"/>
                </a:lnTo>
                <a:lnTo>
                  <a:pt x="855891" y="391583"/>
                </a:lnTo>
                <a:lnTo>
                  <a:pt x="869185" y="347258"/>
                </a:lnTo>
                <a:lnTo>
                  <a:pt x="885887" y="304721"/>
                </a:lnTo>
                <a:lnTo>
                  <a:pt x="905820" y="264160"/>
                </a:lnTo>
                <a:lnTo>
                  <a:pt x="928811" y="225762"/>
                </a:lnTo>
                <a:lnTo>
                  <a:pt x="954684" y="189716"/>
                </a:lnTo>
                <a:lnTo>
                  <a:pt x="983265" y="156210"/>
                </a:lnTo>
                <a:lnTo>
                  <a:pt x="1014379" y="125432"/>
                </a:lnTo>
                <a:lnTo>
                  <a:pt x="1047852" y="97570"/>
                </a:lnTo>
                <a:lnTo>
                  <a:pt x="1083507" y="72813"/>
                </a:lnTo>
                <a:lnTo>
                  <a:pt x="1121171" y="51348"/>
                </a:lnTo>
                <a:lnTo>
                  <a:pt x="1160669" y="33364"/>
                </a:lnTo>
                <a:lnTo>
                  <a:pt x="1201825" y="19050"/>
                </a:lnTo>
                <a:lnTo>
                  <a:pt x="1244466" y="8592"/>
                </a:lnTo>
                <a:lnTo>
                  <a:pt x="1288415" y="2179"/>
                </a:lnTo>
                <a:lnTo>
                  <a:pt x="1333500" y="0"/>
                </a:lnTo>
                <a:lnTo>
                  <a:pt x="1378584" y="2179"/>
                </a:lnTo>
                <a:lnTo>
                  <a:pt x="1422533" y="8592"/>
                </a:lnTo>
                <a:lnTo>
                  <a:pt x="1465174" y="19050"/>
                </a:lnTo>
                <a:lnTo>
                  <a:pt x="1506330" y="33364"/>
                </a:lnTo>
                <a:lnTo>
                  <a:pt x="1545828" y="51348"/>
                </a:lnTo>
                <a:lnTo>
                  <a:pt x="1583492" y="72813"/>
                </a:lnTo>
                <a:lnTo>
                  <a:pt x="1619147" y="97570"/>
                </a:lnTo>
                <a:lnTo>
                  <a:pt x="1652620" y="125432"/>
                </a:lnTo>
                <a:lnTo>
                  <a:pt x="1683734" y="156209"/>
                </a:lnTo>
                <a:lnTo>
                  <a:pt x="1712315" y="189716"/>
                </a:lnTo>
                <a:lnTo>
                  <a:pt x="1738188" y="225762"/>
                </a:lnTo>
                <a:lnTo>
                  <a:pt x="1761179" y="264159"/>
                </a:lnTo>
                <a:lnTo>
                  <a:pt x="1781112" y="304721"/>
                </a:lnTo>
                <a:lnTo>
                  <a:pt x="1797814" y="347258"/>
                </a:lnTo>
                <a:lnTo>
                  <a:pt x="1811108" y="391583"/>
                </a:lnTo>
                <a:lnTo>
                  <a:pt x="1820820" y="437507"/>
                </a:lnTo>
                <a:lnTo>
                  <a:pt x="1826775" y="484842"/>
                </a:lnTo>
                <a:lnTo>
                  <a:pt x="1828800" y="533400"/>
                </a:lnTo>
                <a:lnTo>
                  <a:pt x="1826775" y="581957"/>
                </a:lnTo>
                <a:lnTo>
                  <a:pt x="1820820" y="629292"/>
                </a:lnTo>
                <a:lnTo>
                  <a:pt x="1811108" y="675216"/>
                </a:lnTo>
                <a:lnTo>
                  <a:pt x="1797814" y="719541"/>
                </a:lnTo>
                <a:lnTo>
                  <a:pt x="1781112" y="762078"/>
                </a:lnTo>
                <a:lnTo>
                  <a:pt x="1761179" y="802639"/>
                </a:lnTo>
                <a:lnTo>
                  <a:pt x="1738188" y="841037"/>
                </a:lnTo>
                <a:lnTo>
                  <a:pt x="1712315" y="877083"/>
                </a:lnTo>
                <a:lnTo>
                  <a:pt x="1683734" y="910589"/>
                </a:lnTo>
                <a:lnTo>
                  <a:pt x="1652620" y="941367"/>
                </a:lnTo>
                <a:lnTo>
                  <a:pt x="1619147" y="969229"/>
                </a:lnTo>
                <a:lnTo>
                  <a:pt x="1583492" y="993986"/>
                </a:lnTo>
                <a:lnTo>
                  <a:pt x="1545828" y="1015451"/>
                </a:lnTo>
                <a:lnTo>
                  <a:pt x="1506330" y="1033435"/>
                </a:lnTo>
                <a:lnTo>
                  <a:pt x="1465174" y="1047749"/>
                </a:lnTo>
                <a:lnTo>
                  <a:pt x="1422533" y="1058207"/>
                </a:lnTo>
                <a:lnTo>
                  <a:pt x="1378584" y="1064620"/>
                </a:lnTo>
                <a:lnTo>
                  <a:pt x="1333500" y="1066800"/>
                </a:lnTo>
                <a:lnTo>
                  <a:pt x="1288415" y="1064620"/>
                </a:lnTo>
                <a:lnTo>
                  <a:pt x="1244466" y="1058207"/>
                </a:lnTo>
                <a:lnTo>
                  <a:pt x="1201825" y="1047750"/>
                </a:lnTo>
                <a:lnTo>
                  <a:pt x="1160669" y="1033435"/>
                </a:lnTo>
                <a:lnTo>
                  <a:pt x="1121171" y="1015451"/>
                </a:lnTo>
                <a:lnTo>
                  <a:pt x="1083507" y="993986"/>
                </a:lnTo>
                <a:lnTo>
                  <a:pt x="1047852" y="969229"/>
                </a:lnTo>
                <a:lnTo>
                  <a:pt x="1014379" y="941367"/>
                </a:lnTo>
                <a:lnTo>
                  <a:pt x="983265" y="910590"/>
                </a:lnTo>
                <a:lnTo>
                  <a:pt x="954684" y="877083"/>
                </a:lnTo>
                <a:lnTo>
                  <a:pt x="928811" y="841037"/>
                </a:lnTo>
                <a:lnTo>
                  <a:pt x="905820" y="802640"/>
                </a:lnTo>
                <a:lnTo>
                  <a:pt x="885887" y="762078"/>
                </a:lnTo>
                <a:lnTo>
                  <a:pt x="869185" y="719541"/>
                </a:lnTo>
                <a:lnTo>
                  <a:pt x="855891" y="675216"/>
                </a:lnTo>
                <a:lnTo>
                  <a:pt x="846179" y="629292"/>
                </a:lnTo>
                <a:lnTo>
                  <a:pt x="840224" y="581957"/>
                </a:lnTo>
                <a:lnTo>
                  <a:pt x="838200" y="533400"/>
                </a:lnTo>
                <a:close/>
              </a:path>
              <a:path w="5867400" h="4572000">
                <a:moveTo>
                  <a:pt x="4876800" y="914400"/>
                </a:moveTo>
                <a:lnTo>
                  <a:pt x="4878824" y="865842"/>
                </a:lnTo>
                <a:lnTo>
                  <a:pt x="4884779" y="818507"/>
                </a:lnTo>
                <a:lnTo>
                  <a:pt x="4894491" y="772583"/>
                </a:lnTo>
                <a:lnTo>
                  <a:pt x="4907785" y="728258"/>
                </a:lnTo>
                <a:lnTo>
                  <a:pt x="4924487" y="685721"/>
                </a:lnTo>
                <a:lnTo>
                  <a:pt x="4944420" y="645160"/>
                </a:lnTo>
                <a:lnTo>
                  <a:pt x="4967411" y="606762"/>
                </a:lnTo>
                <a:lnTo>
                  <a:pt x="4993284" y="570716"/>
                </a:lnTo>
                <a:lnTo>
                  <a:pt x="5021865" y="537210"/>
                </a:lnTo>
                <a:lnTo>
                  <a:pt x="5052979" y="506432"/>
                </a:lnTo>
                <a:lnTo>
                  <a:pt x="5086452" y="478570"/>
                </a:lnTo>
                <a:lnTo>
                  <a:pt x="5122107" y="453813"/>
                </a:lnTo>
                <a:lnTo>
                  <a:pt x="5159771" y="432348"/>
                </a:lnTo>
                <a:lnTo>
                  <a:pt x="5199269" y="414364"/>
                </a:lnTo>
                <a:lnTo>
                  <a:pt x="5240425" y="400050"/>
                </a:lnTo>
                <a:lnTo>
                  <a:pt x="5283066" y="389592"/>
                </a:lnTo>
                <a:lnTo>
                  <a:pt x="5327015" y="383179"/>
                </a:lnTo>
                <a:lnTo>
                  <a:pt x="5372100" y="381000"/>
                </a:lnTo>
                <a:lnTo>
                  <a:pt x="5417184" y="383179"/>
                </a:lnTo>
                <a:lnTo>
                  <a:pt x="5461133" y="389592"/>
                </a:lnTo>
                <a:lnTo>
                  <a:pt x="5503774" y="400050"/>
                </a:lnTo>
                <a:lnTo>
                  <a:pt x="5544930" y="414364"/>
                </a:lnTo>
                <a:lnTo>
                  <a:pt x="5584428" y="432348"/>
                </a:lnTo>
                <a:lnTo>
                  <a:pt x="5622092" y="453813"/>
                </a:lnTo>
                <a:lnTo>
                  <a:pt x="5657747" y="478570"/>
                </a:lnTo>
                <a:lnTo>
                  <a:pt x="5691220" y="506432"/>
                </a:lnTo>
                <a:lnTo>
                  <a:pt x="5722334" y="537209"/>
                </a:lnTo>
                <a:lnTo>
                  <a:pt x="5750915" y="570716"/>
                </a:lnTo>
                <a:lnTo>
                  <a:pt x="5776788" y="606762"/>
                </a:lnTo>
                <a:lnTo>
                  <a:pt x="5799779" y="645159"/>
                </a:lnTo>
                <a:lnTo>
                  <a:pt x="5819712" y="685721"/>
                </a:lnTo>
                <a:lnTo>
                  <a:pt x="5836414" y="728258"/>
                </a:lnTo>
                <a:lnTo>
                  <a:pt x="5849708" y="772583"/>
                </a:lnTo>
                <a:lnTo>
                  <a:pt x="5859420" y="818507"/>
                </a:lnTo>
                <a:lnTo>
                  <a:pt x="5865375" y="865842"/>
                </a:lnTo>
                <a:lnTo>
                  <a:pt x="5867400" y="914400"/>
                </a:lnTo>
                <a:lnTo>
                  <a:pt x="5865375" y="962957"/>
                </a:lnTo>
                <a:lnTo>
                  <a:pt x="5859420" y="1010292"/>
                </a:lnTo>
                <a:lnTo>
                  <a:pt x="5849708" y="1056216"/>
                </a:lnTo>
                <a:lnTo>
                  <a:pt x="5836414" y="1100541"/>
                </a:lnTo>
                <a:lnTo>
                  <a:pt x="5819712" y="1143078"/>
                </a:lnTo>
                <a:lnTo>
                  <a:pt x="5799779" y="1183639"/>
                </a:lnTo>
                <a:lnTo>
                  <a:pt x="5776788" y="1222037"/>
                </a:lnTo>
                <a:lnTo>
                  <a:pt x="5750915" y="1258083"/>
                </a:lnTo>
                <a:lnTo>
                  <a:pt x="5722334" y="1291589"/>
                </a:lnTo>
                <a:lnTo>
                  <a:pt x="5691220" y="1322367"/>
                </a:lnTo>
                <a:lnTo>
                  <a:pt x="5657747" y="1350229"/>
                </a:lnTo>
                <a:lnTo>
                  <a:pt x="5622092" y="1374986"/>
                </a:lnTo>
                <a:lnTo>
                  <a:pt x="5584428" y="1396451"/>
                </a:lnTo>
                <a:lnTo>
                  <a:pt x="5544930" y="1414435"/>
                </a:lnTo>
                <a:lnTo>
                  <a:pt x="5503774" y="1428749"/>
                </a:lnTo>
                <a:lnTo>
                  <a:pt x="5461133" y="1439207"/>
                </a:lnTo>
                <a:lnTo>
                  <a:pt x="5417184" y="1445620"/>
                </a:lnTo>
                <a:lnTo>
                  <a:pt x="5372100" y="1447800"/>
                </a:lnTo>
                <a:lnTo>
                  <a:pt x="5327015" y="1445620"/>
                </a:lnTo>
                <a:lnTo>
                  <a:pt x="5283066" y="1439207"/>
                </a:lnTo>
                <a:lnTo>
                  <a:pt x="5240425" y="1428750"/>
                </a:lnTo>
                <a:lnTo>
                  <a:pt x="5199269" y="1414435"/>
                </a:lnTo>
                <a:lnTo>
                  <a:pt x="5159771" y="1396451"/>
                </a:lnTo>
                <a:lnTo>
                  <a:pt x="5122107" y="1374986"/>
                </a:lnTo>
                <a:lnTo>
                  <a:pt x="5086452" y="1350229"/>
                </a:lnTo>
                <a:lnTo>
                  <a:pt x="5052979" y="1322367"/>
                </a:lnTo>
                <a:lnTo>
                  <a:pt x="5021865" y="1291590"/>
                </a:lnTo>
                <a:lnTo>
                  <a:pt x="4993284" y="1258083"/>
                </a:lnTo>
                <a:lnTo>
                  <a:pt x="4967411" y="1222037"/>
                </a:lnTo>
                <a:lnTo>
                  <a:pt x="4944420" y="1183640"/>
                </a:lnTo>
                <a:lnTo>
                  <a:pt x="4924487" y="1143078"/>
                </a:lnTo>
                <a:lnTo>
                  <a:pt x="4907785" y="1100541"/>
                </a:lnTo>
                <a:lnTo>
                  <a:pt x="4894491" y="1056216"/>
                </a:lnTo>
                <a:lnTo>
                  <a:pt x="4884779" y="1010292"/>
                </a:lnTo>
                <a:lnTo>
                  <a:pt x="4878824" y="962957"/>
                </a:lnTo>
                <a:lnTo>
                  <a:pt x="4876800" y="9144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609600" y="1523936"/>
              <a:ext cx="7924800" cy="4526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523936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1549653"/>
            <a:ext cx="7769859" cy="37010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Chúng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ta </a:t>
            </a:r>
            <a:r>
              <a:rPr sz="2000" dirty="0" err="1">
                <a:solidFill>
                  <a:srgbClr val="000308"/>
                </a:solidFill>
                <a:latin typeface="Arial"/>
                <a:cs typeface="Arial"/>
              </a:rPr>
              <a:t>đã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 err="1" smtClean="0">
                <a:solidFill>
                  <a:srgbClr val="000308"/>
                </a:solidFill>
                <a:latin typeface="Arial"/>
                <a:cs typeface="Arial"/>
              </a:rPr>
              <a:t>họ</a:t>
            </a:r>
            <a:r>
              <a:rPr lang="en-US" sz="2000" dirty="0" err="1" smtClean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lang="en-US" sz="2000" dirty="0" smtClean="0">
                <a:solidFill>
                  <a:srgbClr val="000308"/>
                </a:solidFill>
                <a:latin typeface="Arial"/>
                <a:cs typeface="Arial"/>
              </a:rPr>
              <a:t> :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5"/>
              </a:spcBef>
              <a:buFontTx/>
              <a:buChar char="-"/>
            </a:pPr>
            <a:r>
              <a:rPr lang="en-US" sz="2000" dirty="0" err="1" smtClean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dirty="0" err="1" smtClean="0">
                <a:solidFill>
                  <a:srgbClr val="000308"/>
                </a:solidFill>
                <a:latin typeface="Arial"/>
                <a:cs typeface="Arial"/>
              </a:rPr>
              <a:t>hương</a:t>
            </a:r>
            <a:r>
              <a:rPr sz="2000" dirty="0" smtClean="0">
                <a:solidFill>
                  <a:srgbClr val="000308"/>
                </a:solidFill>
                <a:latin typeface="Arial"/>
                <a:cs typeface="Arial"/>
              </a:rPr>
              <a:t> 1</a:t>
            </a:r>
            <a:r>
              <a:rPr lang="en-US" sz="2000" dirty="0" smtClean="0">
                <a:solidFill>
                  <a:srgbClr val="000308"/>
                </a:solidFill>
                <a:latin typeface="Arial"/>
                <a:cs typeface="Arial"/>
              </a:rPr>
              <a:t>:</a:t>
            </a:r>
            <a:r>
              <a:rPr sz="20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MIS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 sự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phát triển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 sử dụng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hệ  thống thông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 phép các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tổ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chức đạt được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mục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tiêu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đặt </a:t>
            </a:r>
            <a:r>
              <a:rPr sz="2000" dirty="0" err="1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000" dirty="0" err="1" smtClean="0">
                <a:solidFill>
                  <a:srgbClr val="000308"/>
                </a:solidFill>
                <a:latin typeface="Arial"/>
                <a:cs typeface="Arial"/>
              </a:rPr>
              <a:t>.</a:t>
            </a:r>
            <a:endParaRPr lang="en-US" sz="2000" dirty="0" smtClean="0">
              <a:solidFill>
                <a:srgbClr val="000308"/>
              </a:solidFill>
              <a:latin typeface="Arial"/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5"/>
              </a:spcBef>
              <a:buFontTx/>
              <a:buChar char="-"/>
            </a:pPr>
            <a:r>
              <a:rPr lang="en-US" sz="2000" spc="-5" dirty="0" err="1" smtClean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spc="-5" dirty="0" err="1" smtClean="0">
                <a:solidFill>
                  <a:srgbClr val="000308"/>
                </a:solidFill>
                <a:latin typeface="Arial"/>
                <a:cs typeface="Arial"/>
              </a:rPr>
              <a:t>hương</a:t>
            </a:r>
            <a:r>
              <a:rPr sz="2000" spc="-5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 smtClean="0">
                <a:solidFill>
                  <a:srgbClr val="000308"/>
                </a:solidFill>
                <a:latin typeface="Arial"/>
                <a:cs typeface="Arial"/>
              </a:rPr>
              <a:t>2</a:t>
            </a:r>
            <a:r>
              <a:rPr lang="en-US" sz="2000" dirty="0" smtClean="0">
                <a:solidFill>
                  <a:srgbClr val="000308"/>
                </a:solidFill>
                <a:latin typeface="Arial"/>
                <a:cs typeface="Arial"/>
              </a:rPr>
              <a:t>: </a:t>
            </a:r>
            <a:r>
              <a:rPr lang="en-US" sz="2000" dirty="0" err="1" smtClean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dirty="0" err="1" smtClean="0">
                <a:solidFill>
                  <a:srgbClr val="000308"/>
                </a:solidFill>
                <a:latin typeface="Arial"/>
                <a:cs typeface="Arial"/>
              </a:rPr>
              <a:t>ác</a:t>
            </a:r>
            <a:r>
              <a:rPr sz="20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hệ thống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 tin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có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 giúp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mọi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 cộng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tác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nhau. </a:t>
            </a:r>
            <a:endParaRPr lang="en-US" sz="2000" spc="-5" dirty="0" smtClean="0">
              <a:solidFill>
                <a:srgbClr val="000308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lang="en-US" sz="2000" spc="-5" dirty="0" err="1" smtClean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lang="en-US" sz="2000" spc="-5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lang="en-US" sz="2000" spc="-5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lang="en-US" sz="2000" spc="-5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000308"/>
                </a:solidFill>
                <a:latin typeface="Arial"/>
                <a:cs typeface="Arial"/>
              </a:rPr>
              <a:t>chương</a:t>
            </a:r>
            <a:r>
              <a:rPr lang="en-US" sz="2000" spc="-5" dirty="0" smtClean="0">
                <a:solidFill>
                  <a:srgbClr val="000308"/>
                </a:solidFill>
                <a:latin typeface="Arial"/>
                <a:cs typeface="Arial"/>
              </a:rPr>
              <a:t> 3: </a:t>
            </a:r>
            <a:endParaRPr lang="en-US" sz="2000" spc="-5" dirty="0" smtClean="0">
              <a:solidFill>
                <a:srgbClr val="000308"/>
              </a:solidFill>
              <a:latin typeface="Arial"/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5"/>
              </a:spcBef>
              <a:buFontTx/>
              <a:buChar char="-"/>
            </a:pPr>
            <a:r>
              <a:rPr lang="en-US" sz="2000" dirty="0" err="1" smtClean="0">
                <a:solidFill>
                  <a:srgbClr val="000308"/>
                </a:solidFill>
                <a:latin typeface="Arial"/>
                <a:cs typeface="Arial"/>
              </a:rPr>
              <a:t>Gi</a:t>
            </a:r>
            <a:r>
              <a:rPr sz="2000" dirty="0" err="1" smtClean="0">
                <a:solidFill>
                  <a:srgbClr val="000308"/>
                </a:solidFill>
                <a:latin typeface="Arial"/>
                <a:cs typeface="Arial"/>
              </a:rPr>
              <a:t>ới</a:t>
            </a:r>
            <a:r>
              <a:rPr sz="20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thiệu cách 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thức mà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hệ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thống thông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hỗ trợ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chiến lược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cạnh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tranh và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ra lợi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cạnh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tranh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 doanh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nghiệp. </a:t>
            </a:r>
            <a:endParaRPr lang="en-US" sz="2000" spc="-5" dirty="0" smtClean="0">
              <a:solidFill>
                <a:srgbClr val="000308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7" name="object 7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1969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Tổng</a:t>
            </a:r>
            <a:r>
              <a:rPr spc="-95" dirty="0"/>
              <a:t> </a:t>
            </a:r>
            <a:r>
              <a:rPr spc="-5" dirty="0"/>
              <a:t>quan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37880" y="6369008"/>
            <a:ext cx="2717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9800" cy="6197600"/>
            <a:chOff x="-12700" y="0"/>
            <a:chExt cx="855980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1222375"/>
            </a:xfrm>
            <a:custGeom>
              <a:avLst/>
              <a:gdLst/>
              <a:ahLst/>
              <a:cxnLst/>
              <a:rect l="l" t="t" r="r" b="b"/>
              <a:pathLst>
                <a:path w="8001000" h="1222375">
                  <a:moveTo>
                    <a:pt x="7832471" y="0"/>
                  </a:moveTo>
                  <a:lnTo>
                    <a:pt x="168478" y="0"/>
                  </a:lnTo>
                  <a:lnTo>
                    <a:pt x="123692" y="7275"/>
                  </a:lnTo>
                  <a:lnTo>
                    <a:pt x="83447" y="27808"/>
                  </a:lnTo>
                  <a:lnTo>
                    <a:pt x="49349" y="59658"/>
                  </a:lnTo>
                  <a:lnTo>
                    <a:pt x="23003" y="100885"/>
                  </a:lnTo>
                  <a:lnTo>
                    <a:pt x="6018" y="149548"/>
                  </a:lnTo>
                  <a:lnTo>
                    <a:pt x="0" y="203708"/>
                  </a:lnTo>
                  <a:lnTo>
                    <a:pt x="0" y="1018666"/>
                  </a:lnTo>
                  <a:lnTo>
                    <a:pt x="6018" y="1072826"/>
                  </a:lnTo>
                  <a:lnTo>
                    <a:pt x="23003" y="1121489"/>
                  </a:lnTo>
                  <a:lnTo>
                    <a:pt x="49349" y="1162716"/>
                  </a:lnTo>
                  <a:lnTo>
                    <a:pt x="83447" y="1194566"/>
                  </a:lnTo>
                  <a:lnTo>
                    <a:pt x="123692" y="1215099"/>
                  </a:lnTo>
                  <a:lnTo>
                    <a:pt x="168478" y="1222375"/>
                  </a:lnTo>
                  <a:lnTo>
                    <a:pt x="7832471" y="1222375"/>
                  </a:lnTo>
                  <a:lnTo>
                    <a:pt x="7877277" y="1215099"/>
                  </a:lnTo>
                  <a:lnTo>
                    <a:pt x="7917537" y="1194566"/>
                  </a:lnTo>
                  <a:lnTo>
                    <a:pt x="7951644" y="1162716"/>
                  </a:lnTo>
                  <a:lnTo>
                    <a:pt x="7977994" y="1121489"/>
                  </a:lnTo>
                  <a:lnTo>
                    <a:pt x="7994981" y="1072826"/>
                  </a:lnTo>
                  <a:lnTo>
                    <a:pt x="8001000" y="1018666"/>
                  </a:lnTo>
                  <a:lnTo>
                    <a:pt x="8001000" y="203708"/>
                  </a:lnTo>
                  <a:lnTo>
                    <a:pt x="7994981" y="149548"/>
                  </a:lnTo>
                  <a:lnTo>
                    <a:pt x="7977994" y="100885"/>
                  </a:lnTo>
                  <a:lnTo>
                    <a:pt x="7951644" y="59658"/>
                  </a:lnTo>
                  <a:lnTo>
                    <a:pt x="7917537" y="27808"/>
                  </a:lnTo>
                  <a:lnTo>
                    <a:pt x="7877277" y="7275"/>
                  </a:lnTo>
                  <a:lnTo>
                    <a:pt x="783247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1222375"/>
            </a:xfrm>
            <a:custGeom>
              <a:avLst/>
              <a:gdLst/>
              <a:ahLst/>
              <a:cxnLst/>
              <a:rect l="l" t="t" r="r" b="b"/>
              <a:pathLst>
                <a:path w="8001000" h="1222375">
                  <a:moveTo>
                    <a:pt x="0" y="203708"/>
                  </a:moveTo>
                  <a:lnTo>
                    <a:pt x="6018" y="149548"/>
                  </a:lnTo>
                  <a:lnTo>
                    <a:pt x="23003" y="100885"/>
                  </a:lnTo>
                  <a:lnTo>
                    <a:pt x="49349" y="59658"/>
                  </a:lnTo>
                  <a:lnTo>
                    <a:pt x="83447" y="27808"/>
                  </a:lnTo>
                  <a:lnTo>
                    <a:pt x="123692" y="7275"/>
                  </a:lnTo>
                  <a:lnTo>
                    <a:pt x="168478" y="0"/>
                  </a:lnTo>
                  <a:lnTo>
                    <a:pt x="7832471" y="0"/>
                  </a:lnTo>
                  <a:lnTo>
                    <a:pt x="7877277" y="7275"/>
                  </a:lnTo>
                  <a:lnTo>
                    <a:pt x="7917537" y="27808"/>
                  </a:lnTo>
                  <a:lnTo>
                    <a:pt x="7951644" y="59658"/>
                  </a:lnTo>
                  <a:lnTo>
                    <a:pt x="7977994" y="100885"/>
                  </a:lnTo>
                  <a:lnTo>
                    <a:pt x="7994981" y="149548"/>
                  </a:lnTo>
                  <a:lnTo>
                    <a:pt x="8001000" y="203708"/>
                  </a:lnTo>
                  <a:lnTo>
                    <a:pt x="8001000" y="1018666"/>
                  </a:lnTo>
                  <a:lnTo>
                    <a:pt x="7994981" y="1072826"/>
                  </a:lnTo>
                  <a:lnTo>
                    <a:pt x="7977994" y="1121489"/>
                  </a:lnTo>
                  <a:lnTo>
                    <a:pt x="7951644" y="1162716"/>
                  </a:lnTo>
                  <a:lnTo>
                    <a:pt x="7917537" y="1194566"/>
                  </a:lnTo>
                  <a:lnTo>
                    <a:pt x="7877277" y="1215099"/>
                  </a:lnTo>
                  <a:lnTo>
                    <a:pt x="7832471" y="1222375"/>
                  </a:lnTo>
                  <a:lnTo>
                    <a:pt x="168478" y="1222375"/>
                  </a:lnTo>
                  <a:lnTo>
                    <a:pt x="123692" y="1215099"/>
                  </a:lnTo>
                  <a:lnTo>
                    <a:pt x="83447" y="1194566"/>
                  </a:lnTo>
                  <a:lnTo>
                    <a:pt x="49349" y="1162716"/>
                  </a:lnTo>
                  <a:lnTo>
                    <a:pt x="23003" y="1121489"/>
                  </a:lnTo>
                  <a:lnTo>
                    <a:pt x="6018" y="1072826"/>
                  </a:lnTo>
                  <a:lnTo>
                    <a:pt x="0" y="1018666"/>
                  </a:lnTo>
                  <a:lnTo>
                    <a:pt x="0" y="2037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917825"/>
              <a:ext cx="8001000" cy="1222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917825"/>
              <a:ext cx="8001000" cy="1222375"/>
            </a:xfrm>
            <a:custGeom>
              <a:avLst/>
              <a:gdLst/>
              <a:ahLst/>
              <a:cxnLst/>
              <a:rect l="l" t="t" r="r" b="b"/>
              <a:pathLst>
                <a:path w="8001000" h="1222375">
                  <a:moveTo>
                    <a:pt x="0" y="203708"/>
                  </a:moveTo>
                  <a:lnTo>
                    <a:pt x="6018" y="149548"/>
                  </a:lnTo>
                  <a:lnTo>
                    <a:pt x="23003" y="100885"/>
                  </a:lnTo>
                  <a:lnTo>
                    <a:pt x="49349" y="59658"/>
                  </a:lnTo>
                  <a:lnTo>
                    <a:pt x="83447" y="27808"/>
                  </a:lnTo>
                  <a:lnTo>
                    <a:pt x="123692" y="7275"/>
                  </a:lnTo>
                  <a:lnTo>
                    <a:pt x="168478" y="0"/>
                  </a:lnTo>
                  <a:lnTo>
                    <a:pt x="7832471" y="0"/>
                  </a:lnTo>
                  <a:lnTo>
                    <a:pt x="7877277" y="7275"/>
                  </a:lnTo>
                  <a:lnTo>
                    <a:pt x="7917537" y="27808"/>
                  </a:lnTo>
                  <a:lnTo>
                    <a:pt x="7951644" y="59658"/>
                  </a:lnTo>
                  <a:lnTo>
                    <a:pt x="7977994" y="100885"/>
                  </a:lnTo>
                  <a:lnTo>
                    <a:pt x="7994981" y="149548"/>
                  </a:lnTo>
                  <a:lnTo>
                    <a:pt x="8001000" y="203708"/>
                  </a:lnTo>
                  <a:lnTo>
                    <a:pt x="8001000" y="1018667"/>
                  </a:lnTo>
                  <a:lnTo>
                    <a:pt x="7994981" y="1072826"/>
                  </a:lnTo>
                  <a:lnTo>
                    <a:pt x="7977994" y="1121489"/>
                  </a:lnTo>
                  <a:lnTo>
                    <a:pt x="7951644" y="1162716"/>
                  </a:lnTo>
                  <a:lnTo>
                    <a:pt x="7917537" y="1194566"/>
                  </a:lnTo>
                  <a:lnTo>
                    <a:pt x="7877277" y="1215099"/>
                  </a:lnTo>
                  <a:lnTo>
                    <a:pt x="7832471" y="1222375"/>
                  </a:lnTo>
                  <a:lnTo>
                    <a:pt x="168478" y="1222375"/>
                  </a:lnTo>
                  <a:lnTo>
                    <a:pt x="123692" y="1215099"/>
                  </a:lnTo>
                  <a:lnTo>
                    <a:pt x="83447" y="1194566"/>
                  </a:lnTo>
                  <a:lnTo>
                    <a:pt x="49349" y="1162716"/>
                  </a:lnTo>
                  <a:lnTo>
                    <a:pt x="23003" y="1121489"/>
                  </a:lnTo>
                  <a:lnTo>
                    <a:pt x="6018" y="1072826"/>
                  </a:lnTo>
                  <a:lnTo>
                    <a:pt x="0" y="1018667"/>
                  </a:lnTo>
                  <a:lnTo>
                    <a:pt x="0" y="203708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4235450"/>
              <a:ext cx="8001000" cy="1222375"/>
            </a:xfrm>
            <a:custGeom>
              <a:avLst/>
              <a:gdLst/>
              <a:ahLst/>
              <a:cxnLst/>
              <a:rect l="l" t="t" r="r" b="b"/>
              <a:pathLst>
                <a:path w="8001000" h="1222375">
                  <a:moveTo>
                    <a:pt x="7832471" y="0"/>
                  </a:moveTo>
                  <a:lnTo>
                    <a:pt x="168478" y="0"/>
                  </a:lnTo>
                  <a:lnTo>
                    <a:pt x="123692" y="7275"/>
                  </a:lnTo>
                  <a:lnTo>
                    <a:pt x="83447" y="27808"/>
                  </a:lnTo>
                  <a:lnTo>
                    <a:pt x="49349" y="59658"/>
                  </a:lnTo>
                  <a:lnTo>
                    <a:pt x="23003" y="100885"/>
                  </a:lnTo>
                  <a:lnTo>
                    <a:pt x="6018" y="149548"/>
                  </a:lnTo>
                  <a:lnTo>
                    <a:pt x="0" y="203707"/>
                  </a:lnTo>
                  <a:lnTo>
                    <a:pt x="0" y="1018666"/>
                  </a:lnTo>
                  <a:lnTo>
                    <a:pt x="6018" y="1072826"/>
                  </a:lnTo>
                  <a:lnTo>
                    <a:pt x="23003" y="1121489"/>
                  </a:lnTo>
                  <a:lnTo>
                    <a:pt x="49349" y="1162716"/>
                  </a:lnTo>
                  <a:lnTo>
                    <a:pt x="83447" y="1194566"/>
                  </a:lnTo>
                  <a:lnTo>
                    <a:pt x="123692" y="1215099"/>
                  </a:lnTo>
                  <a:lnTo>
                    <a:pt x="168478" y="1222375"/>
                  </a:lnTo>
                  <a:lnTo>
                    <a:pt x="7832471" y="1222375"/>
                  </a:lnTo>
                  <a:lnTo>
                    <a:pt x="7877277" y="1215099"/>
                  </a:lnTo>
                  <a:lnTo>
                    <a:pt x="7917537" y="1194566"/>
                  </a:lnTo>
                  <a:lnTo>
                    <a:pt x="7951644" y="1162716"/>
                  </a:lnTo>
                  <a:lnTo>
                    <a:pt x="7977994" y="1121489"/>
                  </a:lnTo>
                  <a:lnTo>
                    <a:pt x="7994981" y="1072826"/>
                  </a:lnTo>
                  <a:lnTo>
                    <a:pt x="8001000" y="1018666"/>
                  </a:lnTo>
                  <a:lnTo>
                    <a:pt x="8001000" y="203707"/>
                  </a:lnTo>
                  <a:lnTo>
                    <a:pt x="7994981" y="149548"/>
                  </a:lnTo>
                  <a:lnTo>
                    <a:pt x="7977994" y="100885"/>
                  </a:lnTo>
                  <a:lnTo>
                    <a:pt x="7951644" y="59658"/>
                  </a:lnTo>
                  <a:lnTo>
                    <a:pt x="7917537" y="27808"/>
                  </a:lnTo>
                  <a:lnTo>
                    <a:pt x="7877277" y="7275"/>
                  </a:lnTo>
                  <a:lnTo>
                    <a:pt x="783247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4235450"/>
              <a:ext cx="8001000" cy="1222375"/>
            </a:xfrm>
            <a:custGeom>
              <a:avLst/>
              <a:gdLst/>
              <a:ahLst/>
              <a:cxnLst/>
              <a:rect l="l" t="t" r="r" b="b"/>
              <a:pathLst>
                <a:path w="8001000" h="1222375">
                  <a:moveTo>
                    <a:pt x="0" y="203707"/>
                  </a:moveTo>
                  <a:lnTo>
                    <a:pt x="6018" y="149548"/>
                  </a:lnTo>
                  <a:lnTo>
                    <a:pt x="23003" y="100885"/>
                  </a:lnTo>
                  <a:lnTo>
                    <a:pt x="49349" y="59658"/>
                  </a:lnTo>
                  <a:lnTo>
                    <a:pt x="83447" y="27808"/>
                  </a:lnTo>
                  <a:lnTo>
                    <a:pt x="123692" y="7275"/>
                  </a:lnTo>
                  <a:lnTo>
                    <a:pt x="168478" y="0"/>
                  </a:lnTo>
                  <a:lnTo>
                    <a:pt x="7832471" y="0"/>
                  </a:lnTo>
                  <a:lnTo>
                    <a:pt x="7877277" y="7275"/>
                  </a:lnTo>
                  <a:lnTo>
                    <a:pt x="7917537" y="27808"/>
                  </a:lnTo>
                  <a:lnTo>
                    <a:pt x="7951644" y="59658"/>
                  </a:lnTo>
                  <a:lnTo>
                    <a:pt x="7977994" y="100885"/>
                  </a:lnTo>
                  <a:lnTo>
                    <a:pt x="7994981" y="149548"/>
                  </a:lnTo>
                  <a:lnTo>
                    <a:pt x="8001000" y="203707"/>
                  </a:lnTo>
                  <a:lnTo>
                    <a:pt x="8001000" y="1018666"/>
                  </a:lnTo>
                  <a:lnTo>
                    <a:pt x="7994981" y="1072826"/>
                  </a:lnTo>
                  <a:lnTo>
                    <a:pt x="7977994" y="1121489"/>
                  </a:lnTo>
                  <a:lnTo>
                    <a:pt x="7951644" y="1162716"/>
                  </a:lnTo>
                  <a:lnTo>
                    <a:pt x="7917537" y="1194566"/>
                  </a:lnTo>
                  <a:lnTo>
                    <a:pt x="7877277" y="1215099"/>
                  </a:lnTo>
                  <a:lnTo>
                    <a:pt x="7832471" y="1222375"/>
                  </a:lnTo>
                  <a:lnTo>
                    <a:pt x="168478" y="1222375"/>
                  </a:lnTo>
                  <a:lnTo>
                    <a:pt x="123692" y="1215099"/>
                  </a:lnTo>
                  <a:lnTo>
                    <a:pt x="83447" y="1194566"/>
                  </a:lnTo>
                  <a:lnTo>
                    <a:pt x="49349" y="1162716"/>
                  </a:lnTo>
                  <a:lnTo>
                    <a:pt x="23003" y="1121489"/>
                  </a:lnTo>
                  <a:lnTo>
                    <a:pt x="6018" y="1072826"/>
                  </a:lnTo>
                  <a:lnTo>
                    <a:pt x="0" y="1018666"/>
                  </a:lnTo>
                  <a:lnTo>
                    <a:pt x="0" y="2037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3100" y="1763394"/>
            <a:ext cx="7665084" cy="34715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77470" algn="just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 tổ chức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cần phân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 ngành kinh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doanh và 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chọn một chiến lược cạnh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tranh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12700" marR="267970" algn="just">
              <a:lnSpc>
                <a:spcPts val="3020"/>
              </a:lnSpc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Đưa ra một chiến lược, quy trình nghiệp vụ để  mở rộng các hoạt động tạo ra giá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trị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thiết 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 marR="5080" algn="just">
              <a:lnSpc>
                <a:spcPts val="3020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Những quy trình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đó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xác định phạm vi và các yêu  cầu của hệ thống thông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của mỗi tổ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11" name="object 11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1517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Kết</a:t>
            </a:r>
            <a:r>
              <a:rPr spc="-70" dirty="0"/>
              <a:t> </a:t>
            </a:r>
            <a:r>
              <a:rPr spc="-10" dirty="0"/>
              <a:t>luận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439877"/>
            <a:ext cx="716660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6140" marR="5080" indent="-854075">
              <a:lnSpc>
                <a:spcPct val="100000"/>
              </a:lnSpc>
              <a:spcBef>
                <a:spcPts val="105"/>
              </a:spcBef>
              <a:tabLst>
                <a:tab pos="1027430" algn="l"/>
              </a:tabLst>
            </a:pPr>
            <a:r>
              <a:rPr b="1" dirty="0">
                <a:latin typeface="Arial"/>
                <a:cs typeface="Arial"/>
              </a:rPr>
              <a:t>Q7:		Hệ </a:t>
            </a:r>
            <a:r>
              <a:rPr b="1" spc="-5" dirty="0">
                <a:latin typeface="Arial"/>
                <a:cs typeface="Arial"/>
              </a:rPr>
              <a:t>thống thông tin </a:t>
            </a:r>
            <a:r>
              <a:rPr b="1" dirty="0">
                <a:latin typeface="Arial"/>
                <a:cs typeface="Arial"/>
              </a:rPr>
              <a:t>cung cấp</a:t>
            </a:r>
            <a:r>
              <a:rPr b="1" spc="-1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lợi  thế </a:t>
            </a:r>
            <a:r>
              <a:rPr b="1" spc="-5" dirty="0">
                <a:latin typeface="Arial"/>
                <a:cs typeface="Arial"/>
              </a:rPr>
              <a:t>cạnh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tranh</a:t>
            </a:r>
            <a:r>
              <a:rPr dirty="0"/>
              <a:t>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2030143" y="1899108"/>
            <a:ext cx="4513863" cy="3571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229104" y="2773756"/>
            <a:ext cx="212090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algn="just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Tạo ra sản 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phẩm 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hoặc 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3200" spc="-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1955" y="1591055"/>
            <a:ext cx="3485388" cy="382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528637" y="452437"/>
            <a:ext cx="8477250" cy="1000125"/>
            <a:chOff x="528637" y="452437"/>
            <a:chExt cx="8477250" cy="1000125"/>
          </a:xfrm>
        </p:grpSpPr>
        <p:sp>
          <p:nvSpPr>
            <p:cNvPr id="11" name="object 11"/>
            <p:cNvSpPr/>
            <p:nvPr/>
          </p:nvSpPr>
          <p:spPr>
            <a:xfrm>
              <a:off x="533400" y="457200"/>
              <a:ext cx="8467725" cy="990600"/>
            </a:xfrm>
            <a:custGeom>
              <a:avLst/>
              <a:gdLst/>
              <a:ahLst/>
              <a:cxnLst/>
              <a:rect l="l" t="t" r="r" b="b"/>
              <a:pathLst>
                <a:path w="8467725" h="990600">
                  <a:moveTo>
                    <a:pt x="8467725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467725" y="990600"/>
                  </a:lnTo>
                  <a:lnTo>
                    <a:pt x="8467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7200"/>
              <a:ext cx="8467725" cy="990600"/>
            </a:xfrm>
            <a:custGeom>
              <a:avLst/>
              <a:gdLst/>
              <a:ahLst/>
              <a:cxnLst/>
              <a:rect l="l" t="t" r="r" b="b"/>
              <a:pathLst>
                <a:path w="8467725" h="990600">
                  <a:moveTo>
                    <a:pt x="0" y="990600"/>
                  </a:moveTo>
                  <a:lnTo>
                    <a:pt x="8467725" y="990600"/>
                  </a:lnTo>
                  <a:lnTo>
                    <a:pt x="8467725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2140" y="716025"/>
            <a:ext cx="8178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308"/>
                </a:solidFill>
                <a:latin typeface="Arial"/>
                <a:cs typeface="Arial"/>
              </a:rPr>
              <a:t>Hai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cách để </a:t>
            </a:r>
            <a:r>
              <a:rPr sz="2800" b="1" spc="-150" dirty="0">
                <a:solidFill>
                  <a:srgbClr val="000308"/>
                </a:solidFill>
                <a:latin typeface="Arial"/>
                <a:cs typeface="Arial"/>
              </a:rPr>
              <a:t>đáp </a:t>
            </a:r>
            <a:r>
              <a:rPr sz="2800" b="1" spc="-3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800" b="1" spc="-30" dirty="0">
                <a:solidFill>
                  <a:srgbClr val="000308"/>
                </a:solidFill>
                <a:latin typeface="Trebuchet MS"/>
                <a:cs typeface="Trebuchet MS"/>
              </a:rPr>
              <a:t>ng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800" b="1" spc="-5" dirty="0">
                <a:solidFill>
                  <a:srgbClr val="000308"/>
                </a:solidFill>
                <a:latin typeface="Trebuchet MS"/>
                <a:cs typeface="Trebuchet MS"/>
              </a:rPr>
              <a:t>5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Lực lượng cạnh</a:t>
            </a:r>
            <a:r>
              <a:rPr sz="2800" b="1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tranh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6" name="object 7"/>
          <p:cNvSpPr txBox="1"/>
          <p:nvPr/>
        </p:nvSpPr>
        <p:spPr>
          <a:xfrm>
            <a:off x="5181600" y="1701862"/>
            <a:ext cx="2895600" cy="34028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algn="just">
              <a:lnSpc>
                <a:spcPts val="3460"/>
              </a:lnSpc>
              <a:spcBef>
                <a:spcPts val="535"/>
              </a:spcBef>
            </a:pP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Tăng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cường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hiện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endParaRPr lang="en-US" sz="3200" dirty="0" smtClean="0">
              <a:solidFill>
                <a:srgbClr val="000308"/>
              </a:solidFill>
              <a:latin typeface="Arial"/>
              <a:cs typeface="Arial"/>
            </a:endParaRPr>
          </a:p>
          <a:p>
            <a:pPr marL="12700" marR="5080" algn="just">
              <a:lnSpc>
                <a:spcPts val="3460"/>
              </a:lnSpc>
              <a:spcBef>
                <a:spcPts val="535"/>
              </a:spcBef>
            </a:pP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biệt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: </a:t>
            </a:r>
          </a:p>
          <a:p>
            <a:pPr marL="12700" marR="5080" algn="just">
              <a:lnSpc>
                <a:spcPts val="3460"/>
              </a:lnSpc>
              <a:spcBef>
                <a:spcPts val="535"/>
              </a:spcBef>
            </a:pP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+ Chi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phí</a:t>
            </a:r>
            <a:endParaRPr lang="en-US" sz="3200" dirty="0" smtClean="0">
              <a:solidFill>
                <a:srgbClr val="000308"/>
              </a:solidFill>
              <a:latin typeface="Arial"/>
              <a:cs typeface="Arial"/>
            </a:endParaRPr>
          </a:p>
          <a:p>
            <a:pPr marL="12700" marR="5080" algn="just">
              <a:lnSpc>
                <a:spcPts val="3460"/>
              </a:lnSpc>
              <a:spcBef>
                <a:spcPts val="535"/>
              </a:spcBef>
            </a:pP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+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Chất</a:t>
            </a:r>
            <a:r>
              <a:rPr lang="en-US" sz="3200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en-US" sz="3200" dirty="0" err="1" smtClean="0">
                <a:solidFill>
                  <a:srgbClr val="000308"/>
                </a:solidFill>
                <a:latin typeface="Arial"/>
                <a:cs typeface="Arial"/>
              </a:rPr>
              <a:t>lượng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77203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Hai </a:t>
            </a:r>
            <a:r>
              <a:rPr dirty="0"/>
              <a:t>vai </a:t>
            </a:r>
            <a:r>
              <a:rPr spc="-5" dirty="0"/>
              <a:t>trò </a:t>
            </a:r>
            <a:r>
              <a:rPr dirty="0"/>
              <a:t>Hệ </a:t>
            </a:r>
            <a:r>
              <a:rPr spc="-5" dirty="0"/>
              <a:t>thống thông tin </a:t>
            </a:r>
            <a:r>
              <a:rPr dirty="0"/>
              <a:t>về sản</a:t>
            </a:r>
            <a:r>
              <a:rPr spc="-90" dirty="0"/>
              <a:t> </a:t>
            </a:r>
            <a:r>
              <a:rPr spc="-5" dirty="0"/>
              <a:t>phẩm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685800" y="1600200"/>
            <a:ext cx="75438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636000" cy="6197600"/>
            <a:chOff x="-12700" y="0"/>
            <a:chExt cx="8636000" cy="6197600"/>
          </a:xfrm>
        </p:grpSpPr>
        <p:sp>
          <p:nvSpPr>
            <p:cNvPr id="3" name="object 3"/>
            <p:cNvSpPr/>
            <p:nvPr/>
          </p:nvSpPr>
          <p:spPr>
            <a:xfrm>
              <a:off x="609600" y="1600200"/>
              <a:ext cx="8001000" cy="527050"/>
            </a:xfrm>
            <a:custGeom>
              <a:avLst/>
              <a:gdLst/>
              <a:ahLst/>
              <a:cxnLst/>
              <a:rect l="l" t="t" r="r" b="b"/>
              <a:pathLst>
                <a:path w="8001000" h="527050">
                  <a:moveTo>
                    <a:pt x="7913116" y="0"/>
                  </a:moveTo>
                  <a:lnTo>
                    <a:pt x="87845" y="0"/>
                  </a:lnTo>
                  <a:lnTo>
                    <a:pt x="70630" y="1706"/>
                  </a:lnTo>
                  <a:lnTo>
                    <a:pt x="25730" y="25780"/>
                  </a:lnTo>
                  <a:lnTo>
                    <a:pt x="1703" y="70625"/>
                  </a:lnTo>
                  <a:lnTo>
                    <a:pt x="0" y="87884"/>
                  </a:lnTo>
                  <a:lnTo>
                    <a:pt x="0" y="439292"/>
                  </a:lnTo>
                  <a:lnTo>
                    <a:pt x="14760" y="487995"/>
                  </a:lnTo>
                  <a:lnTo>
                    <a:pt x="54230" y="520414"/>
                  </a:lnTo>
                  <a:lnTo>
                    <a:pt x="87845" y="527050"/>
                  </a:lnTo>
                  <a:lnTo>
                    <a:pt x="7913116" y="527050"/>
                  </a:lnTo>
                  <a:lnTo>
                    <a:pt x="7961889" y="512369"/>
                  </a:lnTo>
                  <a:lnTo>
                    <a:pt x="7994300" y="472868"/>
                  </a:lnTo>
                  <a:lnTo>
                    <a:pt x="8001000" y="439292"/>
                  </a:lnTo>
                  <a:lnTo>
                    <a:pt x="8001000" y="87884"/>
                  </a:lnTo>
                  <a:lnTo>
                    <a:pt x="7986212" y="39110"/>
                  </a:lnTo>
                  <a:lnTo>
                    <a:pt x="7946786" y="6699"/>
                  </a:lnTo>
                  <a:lnTo>
                    <a:pt x="79131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00200"/>
              <a:ext cx="8001000" cy="527050"/>
            </a:xfrm>
            <a:custGeom>
              <a:avLst/>
              <a:gdLst/>
              <a:ahLst/>
              <a:cxnLst/>
              <a:rect l="l" t="t" r="r" b="b"/>
              <a:pathLst>
                <a:path w="8001000" h="527050">
                  <a:moveTo>
                    <a:pt x="0" y="87884"/>
                  </a:moveTo>
                  <a:lnTo>
                    <a:pt x="14760" y="39110"/>
                  </a:lnTo>
                  <a:lnTo>
                    <a:pt x="54230" y="6699"/>
                  </a:lnTo>
                  <a:lnTo>
                    <a:pt x="87845" y="0"/>
                  </a:lnTo>
                  <a:lnTo>
                    <a:pt x="7913116" y="0"/>
                  </a:lnTo>
                  <a:lnTo>
                    <a:pt x="7961889" y="14787"/>
                  </a:lnTo>
                  <a:lnTo>
                    <a:pt x="7994300" y="54213"/>
                  </a:lnTo>
                  <a:lnTo>
                    <a:pt x="8001000" y="87884"/>
                  </a:lnTo>
                  <a:lnTo>
                    <a:pt x="8001000" y="439292"/>
                  </a:lnTo>
                  <a:lnTo>
                    <a:pt x="7986212" y="487995"/>
                  </a:lnTo>
                  <a:lnTo>
                    <a:pt x="7946786" y="520414"/>
                  </a:lnTo>
                  <a:lnTo>
                    <a:pt x="7913116" y="527050"/>
                  </a:lnTo>
                  <a:lnTo>
                    <a:pt x="87845" y="527050"/>
                  </a:lnTo>
                  <a:lnTo>
                    <a:pt x="39109" y="512369"/>
                  </a:lnTo>
                  <a:lnTo>
                    <a:pt x="6688" y="472868"/>
                  </a:lnTo>
                  <a:lnTo>
                    <a:pt x="0" y="439292"/>
                  </a:lnTo>
                  <a:lnTo>
                    <a:pt x="0" y="878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4727" y="1642617"/>
            <a:ext cx="2195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Giữ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2176678"/>
            <a:ext cx="8001000" cy="413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600" y="2176678"/>
            <a:ext cx="8001000" cy="414020"/>
          </a:xfrm>
          <a:prstGeom prst="rect">
            <a:avLst/>
          </a:prstGeom>
          <a:ln w="9525">
            <a:solidFill>
              <a:srgbClr val="00256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2600" indent="-229235">
              <a:lnSpc>
                <a:spcPts val="2350"/>
              </a:lnSpc>
              <a:buChar char="•"/>
              <a:tabLst>
                <a:tab pos="482600" algn="l"/>
                <a:tab pos="483234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Bằng cách tạo ra chi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phí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chuyển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000" spc="-1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6900" y="2654173"/>
            <a:ext cx="8026400" cy="480695"/>
            <a:chOff x="596900" y="2654173"/>
            <a:chExt cx="8026400" cy="480695"/>
          </a:xfrm>
        </p:grpSpPr>
        <p:sp>
          <p:nvSpPr>
            <p:cNvPr id="9" name="object 9"/>
            <p:cNvSpPr/>
            <p:nvPr/>
          </p:nvSpPr>
          <p:spPr>
            <a:xfrm>
              <a:off x="609600" y="2666873"/>
              <a:ext cx="8001000" cy="455295"/>
            </a:xfrm>
            <a:custGeom>
              <a:avLst/>
              <a:gdLst/>
              <a:ahLst/>
              <a:cxnLst/>
              <a:rect l="l" t="t" r="r" b="b"/>
              <a:pathLst>
                <a:path w="8001000" h="455294">
                  <a:moveTo>
                    <a:pt x="7925181" y="0"/>
                  </a:moveTo>
                  <a:lnTo>
                    <a:pt x="75818" y="0"/>
                  </a:lnTo>
                  <a:lnTo>
                    <a:pt x="60959" y="1472"/>
                  </a:lnTo>
                  <a:lnTo>
                    <a:pt x="22212" y="22225"/>
                  </a:lnTo>
                  <a:lnTo>
                    <a:pt x="1470" y="60979"/>
                  </a:lnTo>
                  <a:lnTo>
                    <a:pt x="0" y="75818"/>
                  </a:lnTo>
                  <a:lnTo>
                    <a:pt x="0" y="379094"/>
                  </a:lnTo>
                  <a:lnTo>
                    <a:pt x="12740" y="421260"/>
                  </a:lnTo>
                  <a:lnTo>
                    <a:pt x="46805" y="449199"/>
                  </a:lnTo>
                  <a:lnTo>
                    <a:pt x="75818" y="454913"/>
                  </a:lnTo>
                  <a:lnTo>
                    <a:pt x="7925181" y="454913"/>
                  </a:lnTo>
                  <a:lnTo>
                    <a:pt x="7967221" y="442269"/>
                  </a:lnTo>
                  <a:lnTo>
                    <a:pt x="7995221" y="408193"/>
                  </a:lnTo>
                  <a:lnTo>
                    <a:pt x="8001000" y="379094"/>
                  </a:lnTo>
                  <a:lnTo>
                    <a:pt x="8001000" y="75818"/>
                  </a:lnTo>
                  <a:lnTo>
                    <a:pt x="7988248" y="33778"/>
                  </a:lnTo>
                  <a:lnTo>
                    <a:pt x="7954168" y="5778"/>
                  </a:lnTo>
                  <a:lnTo>
                    <a:pt x="792518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2666873"/>
              <a:ext cx="8001000" cy="455295"/>
            </a:xfrm>
            <a:custGeom>
              <a:avLst/>
              <a:gdLst/>
              <a:ahLst/>
              <a:cxnLst/>
              <a:rect l="l" t="t" r="r" b="b"/>
              <a:pathLst>
                <a:path w="8001000" h="455294">
                  <a:moveTo>
                    <a:pt x="0" y="75818"/>
                  </a:moveTo>
                  <a:lnTo>
                    <a:pt x="12740" y="33778"/>
                  </a:lnTo>
                  <a:lnTo>
                    <a:pt x="46805" y="5778"/>
                  </a:lnTo>
                  <a:lnTo>
                    <a:pt x="75818" y="0"/>
                  </a:lnTo>
                  <a:lnTo>
                    <a:pt x="7925181" y="0"/>
                  </a:lnTo>
                  <a:lnTo>
                    <a:pt x="7967221" y="12751"/>
                  </a:lnTo>
                  <a:lnTo>
                    <a:pt x="7995221" y="46831"/>
                  </a:lnTo>
                  <a:lnTo>
                    <a:pt x="8001000" y="75818"/>
                  </a:lnTo>
                  <a:lnTo>
                    <a:pt x="8001000" y="379094"/>
                  </a:lnTo>
                  <a:lnTo>
                    <a:pt x="7988248" y="421260"/>
                  </a:lnTo>
                  <a:lnTo>
                    <a:pt x="7954168" y="449199"/>
                  </a:lnTo>
                  <a:lnTo>
                    <a:pt x="7925181" y="454913"/>
                  </a:lnTo>
                  <a:lnTo>
                    <a:pt x="75818" y="454913"/>
                  </a:lnTo>
                  <a:lnTo>
                    <a:pt x="33756" y="442269"/>
                  </a:lnTo>
                  <a:lnTo>
                    <a:pt x="5772" y="408193"/>
                  </a:lnTo>
                  <a:lnTo>
                    <a:pt x="0" y="379094"/>
                  </a:lnTo>
                  <a:lnTo>
                    <a:pt x="0" y="7581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4727" y="2673477"/>
            <a:ext cx="3670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Giữ chặt 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nhà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" y="3200387"/>
            <a:ext cx="8105775" cy="914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600" y="3200387"/>
            <a:ext cx="8105775" cy="914400"/>
          </a:xfrm>
          <a:prstGeom prst="rect">
            <a:avLst/>
          </a:prstGeom>
          <a:ln w="9525">
            <a:solidFill>
              <a:srgbClr val="00256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2600" indent="-229235">
              <a:lnSpc>
                <a:spcPts val="2350"/>
              </a:lnSpc>
              <a:buChar char="•"/>
              <a:tabLst>
                <a:tab pos="482600" algn="l"/>
                <a:tab pos="483234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Tạo ra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quá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 kết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nối và làm việc với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 chức một cách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dễ</a:t>
            </a:r>
            <a:r>
              <a:rPr sz="2000" spc="-1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dàng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900" y="4101972"/>
            <a:ext cx="8026400" cy="1930400"/>
            <a:chOff x="596900" y="4101972"/>
            <a:chExt cx="8026400" cy="1930400"/>
          </a:xfrm>
        </p:grpSpPr>
        <p:sp>
          <p:nvSpPr>
            <p:cNvPr id="15" name="object 15"/>
            <p:cNvSpPr/>
            <p:nvPr/>
          </p:nvSpPr>
          <p:spPr>
            <a:xfrm>
              <a:off x="609600" y="4114672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7879080" y="0"/>
                  </a:moveTo>
                  <a:lnTo>
                    <a:pt x="121881" y="0"/>
                  </a:lnTo>
                  <a:lnTo>
                    <a:pt x="97987" y="2220"/>
                  </a:lnTo>
                  <a:lnTo>
                    <a:pt x="54257" y="19234"/>
                  </a:lnTo>
                  <a:lnTo>
                    <a:pt x="20477" y="50952"/>
                  </a:lnTo>
                  <a:lnTo>
                    <a:pt x="2363" y="91946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9277" y="615283"/>
                  </a:lnTo>
                  <a:lnTo>
                    <a:pt x="35699" y="652399"/>
                  </a:lnTo>
                  <a:lnTo>
                    <a:pt x="75233" y="677148"/>
                  </a:lnTo>
                  <a:lnTo>
                    <a:pt x="121881" y="685800"/>
                  </a:lnTo>
                  <a:lnTo>
                    <a:pt x="7879080" y="685800"/>
                  </a:lnTo>
                  <a:lnTo>
                    <a:pt x="7925768" y="677148"/>
                  </a:lnTo>
                  <a:lnTo>
                    <a:pt x="7965313" y="652399"/>
                  </a:lnTo>
                  <a:lnTo>
                    <a:pt x="7991729" y="615283"/>
                  </a:lnTo>
                  <a:lnTo>
                    <a:pt x="8001000" y="571500"/>
                  </a:lnTo>
                  <a:lnTo>
                    <a:pt x="8001000" y="114300"/>
                  </a:lnTo>
                  <a:lnTo>
                    <a:pt x="7991729" y="70627"/>
                  </a:lnTo>
                  <a:lnTo>
                    <a:pt x="7965313" y="33527"/>
                  </a:lnTo>
                  <a:lnTo>
                    <a:pt x="7925768" y="8715"/>
                  </a:lnTo>
                  <a:lnTo>
                    <a:pt x="787908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4114672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300"/>
                  </a:moveTo>
                  <a:lnTo>
                    <a:pt x="9277" y="70627"/>
                  </a:lnTo>
                  <a:lnTo>
                    <a:pt x="35699" y="33527"/>
                  </a:lnTo>
                  <a:lnTo>
                    <a:pt x="75233" y="8715"/>
                  </a:lnTo>
                  <a:lnTo>
                    <a:pt x="121881" y="0"/>
                  </a:lnTo>
                  <a:lnTo>
                    <a:pt x="7879080" y="0"/>
                  </a:lnTo>
                  <a:lnTo>
                    <a:pt x="7925768" y="8715"/>
                  </a:lnTo>
                  <a:lnTo>
                    <a:pt x="7965313" y="33527"/>
                  </a:lnTo>
                  <a:lnTo>
                    <a:pt x="7991729" y="70627"/>
                  </a:lnTo>
                  <a:lnTo>
                    <a:pt x="8001000" y="114300"/>
                  </a:lnTo>
                  <a:lnTo>
                    <a:pt x="8001000" y="571500"/>
                  </a:lnTo>
                  <a:lnTo>
                    <a:pt x="7991729" y="615283"/>
                  </a:lnTo>
                  <a:lnTo>
                    <a:pt x="7965313" y="652399"/>
                  </a:lnTo>
                  <a:lnTo>
                    <a:pt x="7925768" y="677148"/>
                  </a:lnTo>
                  <a:lnTo>
                    <a:pt x="7879080" y="685800"/>
                  </a:lnTo>
                  <a:lnTo>
                    <a:pt x="121881" y="685800"/>
                  </a:lnTo>
                  <a:lnTo>
                    <a:pt x="75233" y="677148"/>
                  </a:lnTo>
                  <a:lnTo>
                    <a:pt x="35699" y="652399"/>
                  </a:lnTo>
                  <a:lnTo>
                    <a:pt x="9277" y="615283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" y="4724272"/>
              <a:ext cx="8001000" cy="609600"/>
            </a:xfrm>
            <a:custGeom>
              <a:avLst/>
              <a:gdLst/>
              <a:ahLst/>
              <a:cxnLst/>
              <a:rect l="l" t="t" r="r" b="b"/>
              <a:pathLst>
                <a:path w="8001000" h="609600">
                  <a:moveTo>
                    <a:pt x="7879080" y="0"/>
                  </a:moveTo>
                  <a:lnTo>
                    <a:pt x="121881" y="0"/>
                  </a:lnTo>
                  <a:lnTo>
                    <a:pt x="97987" y="1984"/>
                  </a:lnTo>
                  <a:lnTo>
                    <a:pt x="54257" y="17144"/>
                  </a:lnTo>
                  <a:lnTo>
                    <a:pt x="20477" y="45307"/>
                  </a:lnTo>
                  <a:lnTo>
                    <a:pt x="2363" y="81708"/>
                  </a:lnTo>
                  <a:lnTo>
                    <a:pt x="0" y="101600"/>
                  </a:lnTo>
                  <a:lnTo>
                    <a:pt x="0" y="508000"/>
                  </a:lnTo>
                  <a:lnTo>
                    <a:pt x="9277" y="546941"/>
                  </a:lnTo>
                  <a:lnTo>
                    <a:pt x="35699" y="579882"/>
                  </a:lnTo>
                  <a:lnTo>
                    <a:pt x="75233" y="601884"/>
                  </a:lnTo>
                  <a:lnTo>
                    <a:pt x="121881" y="609599"/>
                  </a:lnTo>
                  <a:lnTo>
                    <a:pt x="7879080" y="609599"/>
                  </a:lnTo>
                  <a:lnTo>
                    <a:pt x="7925768" y="601884"/>
                  </a:lnTo>
                  <a:lnTo>
                    <a:pt x="7965313" y="579882"/>
                  </a:lnTo>
                  <a:lnTo>
                    <a:pt x="7991729" y="546941"/>
                  </a:lnTo>
                  <a:lnTo>
                    <a:pt x="8001000" y="508000"/>
                  </a:lnTo>
                  <a:lnTo>
                    <a:pt x="8001000" y="101600"/>
                  </a:lnTo>
                  <a:lnTo>
                    <a:pt x="7991729" y="62769"/>
                  </a:lnTo>
                  <a:lnTo>
                    <a:pt x="7965313" y="29844"/>
                  </a:lnTo>
                  <a:lnTo>
                    <a:pt x="7925768" y="7778"/>
                  </a:lnTo>
                  <a:lnTo>
                    <a:pt x="787908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00" y="4724272"/>
              <a:ext cx="8001000" cy="609600"/>
            </a:xfrm>
            <a:custGeom>
              <a:avLst/>
              <a:gdLst/>
              <a:ahLst/>
              <a:cxnLst/>
              <a:rect l="l" t="t" r="r" b="b"/>
              <a:pathLst>
                <a:path w="8001000" h="609600">
                  <a:moveTo>
                    <a:pt x="0" y="101600"/>
                  </a:moveTo>
                  <a:lnTo>
                    <a:pt x="9277" y="62769"/>
                  </a:lnTo>
                  <a:lnTo>
                    <a:pt x="35699" y="29844"/>
                  </a:lnTo>
                  <a:lnTo>
                    <a:pt x="75233" y="7778"/>
                  </a:lnTo>
                  <a:lnTo>
                    <a:pt x="121881" y="0"/>
                  </a:lnTo>
                  <a:lnTo>
                    <a:pt x="7879080" y="0"/>
                  </a:lnTo>
                  <a:lnTo>
                    <a:pt x="7925768" y="7778"/>
                  </a:lnTo>
                  <a:lnTo>
                    <a:pt x="7965313" y="29844"/>
                  </a:lnTo>
                  <a:lnTo>
                    <a:pt x="7991729" y="62769"/>
                  </a:lnTo>
                  <a:lnTo>
                    <a:pt x="8001000" y="101600"/>
                  </a:lnTo>
                  <a:lnTo>
                    <a:pt x="8001000" y="508000"/>
                  </a:lnTo>
                  <a:lnTo>
                    <a:pt x="7991729" y="546941"/>
                  </a:lnTo>
                  <a:lnTo>
                    <a:pt x="7965313" y="579882"/>
                  </a:lnTo>
                  <a:lnTo>
                    <a:pt x="7925768" y="601884"/>
                  </a:lnTo>
                  <a:lnTo>
                    <a:pt x="7879080" y="609599"/>
                  </a:lnTo>
                  <a:lnTo>
                    <a:pt x="121881" y="609599"/>
                  </a:lnTo>
                  <a:lnTo>
                    <a:pt x="75233" y="601884"/>
                  </a:lnTo>
                  <a:lnTo>
                    <a:pt x="35699" y="579882"/>
                  </a:lnTo>
                  <a:lnTo>
                    <a:pt x="9277" y="546941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00" y="5333872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7879080" y="0"/>
                  </a:moveTo>
                  <a:lnTo>
                    <a:pt x="121881" y="0"/>
                  </a:lnTo>
                  <a:lnTo>
                    <a:pt x="97987" y="2220"/>
                  </a:lnTo>
                  <a:lnTo>
                    <a:pt x="54257" y="19234"/>
                  </a:lnTo>
                  <a:lnTo>
                    <a:pt x="20477" y="50952"/>
                  </a:lnTo>
                  <a:lnTo>
                    <a:pt x="2363" y="91946"/>
                  </a:lnTo>
                  <a:lnTo>
                    <a:pt x="0" y="114299"/>
                  </a:lnTo>
                  <a:lnTo>
                    <a:pt x="0" y="571487"/>
                  </a:lnTo>
                  <a:lnTo>
                    <a:pt x="9277" y="615227"/>
                  </a:lnTo>
                  <a:lnTo>
                    <a:pt x="35699" y="652310"/>
                  </a:lnTo>
                  <a:lnTo>
                    <a:pt x="75233" y="677083"/>
                  </a:lnTo>
                  <a:lnTo>
                    <a:pt x="121881" y="685787"/>
                  </a:lnTo>
                  <a:lnTo>
                    <a:pt x="7879080" y="685787"/>
                  </a:lnTo>
                  <a:lnTo>
                    <a:pt x="7925768" y="677083"/>
                  </a:lnTo>
                  <a:lnTo>
                    <a:pt x="7965313" y="652310"/>
                  </a:lnTo>
                  <a:lnTo>
                    <a:pt x="7991729" y="615227"/>
                  </a:lnTo>
                  <a:lnTo>
                    <a:pt x="8001000" y="571487"/>
                  </a:lnTo>
                  <a:lnTo>
                    <a:pt x="8001000" y="114299"/>
                  </a:lnTo>
                  <a:lnTo>
                    <a:pt x="7991729" y="70627"/>
                  </a:lnTo>
                  <a:lnTo>
                    <a:pt x="7965313" y="33527"/>
                  </a:lnTo>
                  <a:lnTo>
                    <a:pt x="7925768" y="8715"/>
                  </a:lnTo>
                  <a:lnTo>
                    <a:pt x="787908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" y="5333872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299"/>
                  </a:moveTo>
                  <a:lnTo>
                    <a:pt x="9277" y="70627"/>
                  </a:lnTo>
                  <a:lnTo>
                    <a:pt x="35699" y="33527"/>
                  </a:lnTo>
                  <a:lnTo>
                    <a:pt x="75233" y="8715"/>
                  </a:lnTo>
                  <a:lnTo>
                    <a:pt x="121881" y="0"/>
                  </a:lnTo>
                  <a:lnTo>
                    <a:pt x="7879080" y="0"/>
                  </a:lnTo>
                  <a:lnTo>
                    <a:pt x="7925768" y="8715"/>
                  </a:lnTo>
                  <a:lnTo>
                    <a:pt x="7965313" y="33527"/>
                  </a:lnTo>
                  <a:lnTo>
                    <a:pt x="7991729" y="70627"/>
                  </a:lnTo>
                  <a:lnTo>
                    <a:pt x="8001000" y="114299"/>
                  </a:lnTo>
                  <a:lnTo>
                    <a:pt x="8001000" y="571487"/>
                  </a:lnTo>
                  <a:lnTo>
                    <a:pt x="7991729" y="615227"/>
                  </a:lnTo>
                  <a:lnTo>
                    <a:pt x="7965313" y="652310"/>
                  </a:lnTo>
                  <a:lnTo>
                    <a:pt x="7925768" y="677083"/>
                  </a:lnTo>
                  <a:lnTo>
                    <a:pt x="7879080" y="685787"/>
                  </a:lnTo>
                  <a:lnTo>
                    <a:pt x="121881" y="685787"/>
                  </a:lnTo>
                  <a:lnTo>
                    <a:pt x="75233" y="677083"/>
                  </a:lnTo>
                  <a:lnTo>
                    <a:pt x="35699" y="652310"/>
                  </a:lnTo>
                  <a:lnTo>
                    <a:pt x="9277" y="615227"/>
                  </a:lnTo>
                  <a:lnTo>
                    <a:pt x="0" y="571487"/>
                  </a:lnTo>
                  <a:lnTo>
                    <a:pt x="0" y="1142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44727" y="4030979"/>
            <a:ext cx="5188585" cy="1817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85314">
              <a:lnSpc>
                <a:spcPct val="1564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Cản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trở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thủ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gia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nhập  Thành lập liên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Tạo ra 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vụ tốt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8637" y="452437"/>
            <a:ext cx="8334375" cy="1000125"/>
            <a:chOff x="528637" y="452437"/>
            <a:chExt cx="8334375" cy="1000125"/>
          </a:xfrm>
        </p:grpSpPr>
        <p:sp>
          <p:nvSpPr>
            <p:cNvPr id="23" name="object 23"/>
            <p:cNvSpPr/>
            <p:nvPr/>
          </p:nvSpPr>
          <p:spPr>
            <a:xfrm>
              <a:off x="533400" y="457200"/>
              <a:ext cx="8324850" cy="990600"/>
            </a:xfrm>
            <a:custGeom>
              <a:avLst/>
              <a:gdLst/>
              <a:ahLst/>
              <a:cxnLst/>
              <a:rect l="l" t="t" r="r" b="b"/>
              <a:pathLst>
                <a:path w="8324850" h="990600">
                  <a:moveTo>
                    <a:pt x="832485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324850" y="990600"/>
                  </a:lnTo>
                  <a:lnTo>
                    <a:pt x="8324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57200"/>
              <a:ext cx="8324850" cy="990600"/>
            </a:xfrm>
            <a:custGeom>
              <a:avLst/>
              <a:gdLst/>
              <a:ahLst/>
              <a:cxnLst/>
              <a:rect l="l" t="t" r="r" b="b"/>
              <a:pathLst>
                <a:path w="8324850" h="990600">
                  <a:moveTo>
                    <a:pt x="0" y="990600"/>
                  </a:moveTo>
                  <a:lnTo>
                    <a:pt x="8324850" y="990600"/>
                  </a:lnTo>
                  <a:lnTo>
                    <a:pt x="832485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12140" y="719073"/>
            <a:ext cx="77857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15" dirty="0" err="1" smtClean="0">
                <a:latin typeface="Tahoma"/>
                <a:cs typeface="Tahoma"/>
              </a:rPr>
              <a:t>L</a:t>
            </a:r>
            <a:r>
              <a:rPr lang="en-US" sz="2800" spc="-415" dirty="0" err="1">
                <a:latin typeface="Tahoma"/>
                <a:cs typeface="Tahoma"/>
              </a:rPr>
              <a:t>ợ</a:t>
            </a:r>
            <a:r>
              <a:rPr lang="en-US" sz="2800" spc="-415" dirty="0" smtClean="0">
                <a:latin typeface="Tahoma"/>
                <a:cs typeface="Tahoma"/>
              </a:rPr>
              <a:t> </a:t>
            </a:r>
            <a:r>
              <a:rPr lang="en-US" sz="2800" spc="-415" dirty="0" err="1" smtClean="0">
                <a:latin typeface="Tahoma"/>
                <a:cs typeface="Tahoma"/>
              </a:rPr>
              <a:t>i</a:t>
            </a:r>
            <a:r>
              <a:rPr lang="en-US" sz="2800" spc="-415" dirty="0" smtClean="0">
                <a:latin typeface="Tahoma"/>
                <a:cs typeface="Tahoma"/>
              </a:rPr>
              <a:t>   </a:t>
            </a:r>
            <a:r>
              <a:rPr sz="2800" spc="-450" dirty="0" err="1" smtClean="0">
                <a:latin typeface="Tahoma"/>
                <a:cs typeface="Tahoma"/>
              </a:rPr>
              <a:t>thế</a:t>
            </a:r>
            <a:r>
              <a:rPr lang="en-US" sz="2800" spc="-450" dirty="0" smtClean="0">
                <a:latin typeface="Tahoma"/>
                <a:cs typeface="Tahoma"/>
              </a:rPr>
              <a:t>  </a:t>
            </a:r>
            <a:r>
              <a:rPr sz="2800" spc="-450" dirty="0" smtClean="0">
                <a:latin typeface="Tahoma"/>
                <a:cs typeface="Tahoma"/>
              </a:rPr>
              <a:t> </a:t>
            </a:r>
            <a:r>
              <a:rPr sz="2800" spc="-335" dirty="0" err="1">
                <a:latin typeface="Tahoma"/>
                <a:cs typeface="Tahoma"/>
              </a:rPr>
              <a:t>cạnh</a:t>
            </a:r>
            <a:r>
              <a:rPr sz="2800" spc="-335" dirty="0">
                <a:latin typeface="Tahoma"/>
                <a:cs typeface="Tahoma"/>
              </a:rPr>
              <a:t> </a:t>
            </a:r>
            <a:r>
              <a:rPr lang="en-US" sz="2800" spc="-335" dirty="0" smtClean="0">
                <a:latin typeface="Tahoma"/>
                <a:cs typeface="Tahoma"/>
              </a:rPr>
              <a:t>  </a:t>
            </a:r>
            <a:r>
              <a:rPr sz="2800" spc="-15" dirty="0" err="1" smtClean="0">
                <a:latin typeface="Tahoma"/>
                <a:cs typeface="Tahoma"/>
              </a:rPr>
              <a:t>tranh</a:t>
            </a:r>
            <a:r>
              <a:rPr sz="2800" spc="-15" dirty="0" smtClean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thông </a:t>
            </a:r>
            <a:r>
              <a:rPr sz="2800" spc="-5" dirty="0">
                <a:latin typeface="Tahoma"/>
                <a:cs typeface="Tahoma"/>
              </a:rPr>
              <a:t>qua </a:t>
            </a:r>
            <a:r>
              <a:rPr sz="2800" spc="-5" dirty="0" err="1">
                <a:latin typeface="Tahoma"/>
                <a:cs typeface="Tahoma"/>
              </a:rPr>
              <a:t>quy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-10" dirty="0" err="1" smtClean="0">
                <a:latin typeface="Tahoma"/>
                <a:cs typeface="Tahoma"/>
              </a:rPr>
              <a:t>trình</a:t>
            </a:r>
            <a:r>
              <a:rPr lang="en-US" sz="2800" spc="-10" dirty="0" smtClean="0">
                <a:latin typeface="Tahoma"/>
                <a:cs typeface="Tahoma"/>
              </a:rPr>
              <a:t> </a:t>
            </a:r>
            <a:r>
              <a:rPr lang="en-US" sz="2800" spc="-10" dirty="0" err="1" smtClean="0">
                <a:latin typeface="Tahoma"/>
                <a:cs typeface="Tahoma"/>
              </a:rPr>
              <a:t>nghiệp</a:t>
            </a:r>
            <a:r>
              <a:rPr lang="en-US" sz="2800" spc="-10" dirty="0" smtClean="0">
                <a:latin typeface="Tahoma"/>
                <a:cs typeface="Tahoma"/>
              </a:rPr>
              <a:t> </a:t>
            </a:r>
            <a:r>
              <a:rPr lang="en-US" sz="2800" spc="-10" dirty="0" err="1" smtClean="0">
                <a:latin typeface="Tahoma"/>
                <a:cs typeface="Tahoma"/>
              </a:rPr>
              <a:t>vụ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2167255"/>
            <a:chOff x="3400425" y="1808226"/>
            <a:chExt cx="5146675" cy="2167255"/>
          </a:xfrm>
        </p:grpSpPr>
        <p:sp>
          <p:nvSpPr>
            <p:cNvPr id="3" name="object 3"/>
            <p:cNvSpPr/>
            <p:nvPr/>
          </p:nvSpPr>
          <p:spPr>
            <a:xfrm>
              <a:off x="3413125" y="1820926"/>
              <a:ext cx="5121275" cy="2141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820926"/>
              <a:ext cx="5121275" cy="2141855"/>
            </a:xfrm>
            <a:custGeom>
              <a:avLst/>
              <a:gdLst/>
              <a:ahLst/>
              <a:cxnLst/>
              <a:rect l="l" t="t" r="r" b="b"/>
              <a:pathLst>
                <a:path w="5121275" h="2141854">
                  <a:moveTo>
                    <a:pt x="5121275" y="356870"/>
                  </a:moveTo>
                  <a:lnTo>
                    <a:pt x="5121275" y="1784603"/>
                  </a:lnTo>
                  <a:lnTo>
                    <a:pt x="5118082" y="1837341"/>
                  </a:lnTo>
                  <a:lnTo>
                    <a:pt x="5108808" y="1887676"/>
                  </a:lnTo>
                  <a:lnTo>
                    <a:pt x="5093909" y="1935055"/>
                  </a:lnTo>
                  <a:lnTo>
                    <a:pt x="5073841" y="1978927"/>
                  </a:lnTo>
                  <a:lnTo>
                    <a:pt x="5049058" y="2018741"/>
                  </a:lnTo>
                  <a:lnTo>
                    <a:pt x="5020017" y="2053943"/>
                  </a:lnTo>
                  <a:lnTo>
                    <a:pt x="4987174" y="2083982"/>
                  </a:lnTo>
                  <a:lnTo>
                    <a:pt x="4950983" y="2108307"/>
                  </a:lnTo>
                  <a:lnTo>
                    <a:pt x="4911902" y="2126365"/>
                  </a:lnTo>
                  <a:lnTo>
                    <a:pt x="4870385" y="2137604"/>
                  </a:lnTo>
                  <a:lnTo>
                    <a:pt x="4826889" y="2141474"/>
                  </a:lnTo>
                  <a:lnTo>
                    <a:pt x="0" y="214147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0385" y="3869"/>
                  </a:lnTo>
                  <a:lnTo>
                    <a:pt x="4911902" y="15108"/>
                  </a:lnTo>
                  <a:lnTo>
                    <a:pt x="4950983" y="33166"/>
                  </a:lnTo>
                  <a:lnTo>
                    <a:pt x="4987174" y="57491"/>
                  </a:lnTo>
                  <a:lnTo>
                    <a:pt x="5020017" y="87530"/>
                  </a:lnTo>
                  <a:lnTo>
                    <a:pt x="5049058" y="122732"/>
                  </a:lnTo>
                  <a:lnTo>
                    <a:pt x="5073841" y="162546"/>
                  </a:lnTo>
                  <a:lnTo>
                    <a:pt x="5093909" y="206418"/>
                  </a:lnTo>
                  <a:lnTo>
                    <a:pt x="5108808" y="253797"/>
                  </a:lnTo>
                  <a:lnTo>
                    <a:pt x="5118082" y="304132"/>
                  </a:lnTo>
                  <a:lnTo>
                    <a:pt x="5121275" y="35687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69640" y="1812493"/>
            <a:ext cx="4709160" cy="2114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Char char="•"/>
              <a:tabLst>
                <a:tab pos="18542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endParaRPr sz="2000">
              <a:latin typeface="Arial"/>
              <a:cs typeface="Arial"/>
            </a:endParaRPr>
          </a:p>
          <a:p>
            <a:pPr marL="184785" marR="27305" indent="-172720">
              <a:lnSpc>
                <a:spcPts val="2160"/>
              </a:lnSpc>
              <a:spcBef>
                <a:spcPts val="390"/>
              </a:spcBef>
              <a:buChar char="•"/>
              <a:tabLst>
                <a:tab pos="18542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Tạo ra sự thuận tiện cho khách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 bằng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giảm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thiểu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 nhập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liệu:</a:t>
            </a:r>
            <a:endParaRPr sz="2000">
              <a:latin typeface="Arial"/>
              <a:cs typeface="Arial"/>
            </a:endParaRPr>
          </a:p>
          <a:p>
            <a:pPr marL="641985" marR="5080" lvl="1" indent="-172720">
              <a:lnSpc>
                <a:spcPts val="2160"/>
              </a:lnSpc>
              <a:spcBef>
                <a:spcPts val="360"/>
              </a:spcBef>
              <a:buChar char="•"/>
              <a:tabLst>
                <a:tab pos="642620" algn="l"/>
              </a:tabLst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Hiển thị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danh sách thả xuống, tự 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động điền-in, danh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liên lạc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  khách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000">
              <a:latin typeface="Arial"/>
              <a:cs typeface="Arial"/>
            </a:endParaRPr>
          </a:p>
          <a:p>
            <a:pPr marL="641985" lvl="1" indent="-172720">
              <a:lnSpc>
                <a:spcPct val="100000"/>
              </a:lnSpc>
              <a:spcBef>
                <a:spcPts val="90"/>
              </a:spcBef>
              <a:buChar char="•"/>
              <a:tabLst>
                <a:tab pos="64262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Giảm thiểu các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lỗi nhập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125" cy="2689225"/>
            <a:chOff x="520700" y="1587500"/>
            <a:chExt cx="2905125" cy="268922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79725" cy="2663825"/>
            </a:xfrm>
            <a:custGeom>
              <a:avLst/>
              <a:gdLst/>
              <a:ahLst/>
              <a:cxnLst/>
              <a:rect l="l" t="t" r="r" b="b"/>
              <a:pathLst>
                <a:path w="2879725" h="2663825">
                  <a:moveTo>
                    <a:pt x="2511806" y="0"/>
                  </a:moveTo>
                  <a:lnTo>
                    <a:pt x="367880" y="0"/>
                  </a:lnTo>
                  <a:lnTo>
                    <a:pt x="324978" y="2986"/>
                  </a:lnTo>
                  <a:lnTo>
                    <a:pt x="283529" y="11724"/>
                  </a:lnTo>
                  <a:lnTo>
                    <a:pt x="243809" y="25881"/>
                  </a:lnTo>
                  <a:lnTo>
                    <a:pt x="206096" y="45123"/>
                  </a:lnTo>
                  <a:lnTo>
                    <a:pt x="170664" y="69117"/>
                  </a:lnTo>
                  <a:lnTo>
                    <a:pt x="137790" y="97531"/>
                  </a:lnTo>
                  <a:lnTo>
                    <a:pt x="107749" y="130032"/>
                  </a:lnTo>
                  <a:lnTo>
                    <a:pt x="80819" y="166286"/>
                  </a:lnTo>
                  <a:lnTo>
                    <a:pt x="57274" y="205961"/>
                  </a:lnTo>
                  <a:lnTo>
                    <a:pt x="37391" y="248723"/>
                  </a:lnTo>
                  <a:lnTo>
                    <a:pt x="21446" y="294241"/>
                  </a:lnTo>
                  <a:lnTo>
                    <a:pt x="9716" y="342180"/>
                  </a:lnTo>
                  <a:lnTo>
                    <a:pt x="2475" y="392208"/>
                  </a:lnTo>
                  <a:lnTo>
                    <a:pt x="0" y="443991"/>
                  </a:lnTo>
                  <a:lnTo>
                    <a:pt x="0" y="2219833"/>
                  </a:lnTo>
                  <a:lnTo>
                    <a:pt x="2475" y="2271616"/>
                  </a:lnTo>
                  <a:lnTo>
                    <a:pt x="9716" y="2321644"/>
                  </a:lnTo>
                  <a:lnTo>
                    <a:pt x="21446" y="2369583"/>
                  </a:lnTo>
                  <a:lnTo>
                    <a:pt x="37391" y="2415101"/>
                  </a:lnTo>
                  <a:lnTo>
                    <a:pt x="57274" y="2457863"/>
                  </a:lnTo>
                  <a:lnTo>
                    <a:pt x="80819" y="2497538"/>
                  </a:lnTo>
                  <a:lnTo>
                    <a:pt x="107749" y="2533792"/>
                  </a:lnTo>
                  <a:lnTo>
                    <a:pt x="137790" y="2566293"/>
                  </a:lnTo>
                  <a:lnTo>
                    <a:pt x="170664" y="2594707"/>
                  </a:lnTo>
                  <a:lnTo>
                    <a:pt x="206096" y="2618701"/>
                  </a:lnTo>
                  <a:lnTo>
                    <a:pt x="243809" y="2637943"/>
                  </a:lnTo>
                  <a:lnTo>
                    <a:pt x="283529" y="2652100"/>
                  </a:lnTo>
                  <a:lnTo>
                    <a:pt x="324978" y="2660838"/>
                  </a:lnTo>
                  <a:lnTo>
                    <a:pt x="367880" y="2663825"/>
                  </a:lnTo>
                  <a:lnTo>
                    <a:pt x="2511806" y="2663825"/>
                  </a:lnTo>
                  <a:lnTo>
                    <a:pt x="2554713" y="2660838"/>
                  </a:lnTo>
                  <a:lnTo>
                    <a:pt x="2596167" y="2652100"/>
                  </a:lnTo>
                  <a:lnTo>
                    <a:pt x="2635891" y="2637943"/>
                  </a:lnTo>
                  <a:lnTo>
                    <a:pt x="2673609" y="2618701"/>
                  </a:lnTo>
                  <a:lnTo>
                    <a:pt x="2709044" y="2594707"/>
                  </a:lnTo>
                  <a:lnTo>
                    <a:pt x="2741922" y="2566293"/>
                  </a:lnTo>
                  <a:lnTo>
                    <a:pt x="2771965" y="2533792"/>
                  </a:lnTo>
                  <a:lnTo>
                    <a:pt x="2798898" y="2497538"/>
                  </a:lnTo>
                  <a:lnTo>
                    <a:pt x="2822445" y="2457863"/>
                  </a:lnTo>
                  <a:lnTo>
                    <a:pt x="2842329" y="2415101"/>
                  </a:lnTo>
                  <a:lnTo>
                    <a:pt x="2858276" y="2369583"/>
                  </a:lnTo>
                  <a:lnTo>
                    <a:pt x="2870008" y="2321644"/>
                  </a:lnTo>
                  <a:lnTo>
                    <a:pt x="2877249" y="2271616"/>
                  </a:lnTo>
                  <a:lnTo>
                    <a:pt x="2879725" y="2219833"/>
                  </a:lnTo>
                  <a:lnTo>
                    <a:pt x="2879725" y="443991"/>
                  </a:lnTo>
                  <a:lnTo>
                    <a:pt x="2877249" y="392208"/>
                  </a:lnTo>
                  <a:lnTo>
                    <a:pt x="2870008" y="342180"/>
                  </a:lnTo>
                  <a:lnTo>
                    <a:pt x="2858276" y="294241"/>
                  </a:lnTo>
                  <a:lnTo>
                    <a:pt x="2842329" y="248723"/>
                  </a:lnTo>
                  <a:lnTo>
                    <a:pt x="2822445" y="205961"/>
                  </a:lnTo>
                  <a:lnTo>
                    <a:pt x="2798898" y="166286"/>
                  </a:lnTo>
                  <a:lnTo>
                    <a:pt x="2771965" y="130032"/>
                  </a:lnTo>
                  <a:lnTo>
                    <a:pt x="2741922" y="97531"/>
                  </a:lnTo>
                  <a:lnTo>
                    <a:pt x="2709044" y="69117"/>
                  </a:lnTo>
                  <a:lnTo>
                    <a:pt x="2673609" y="45123"/>
                  </a:lnTo>
                  <a:lnTo>
                    <a:pt x="2635891" y="25881"/>
                  </a:lnTo>
                  <a:lnTo>
                    <a:pt x="2596167" y="11724"/>
                  </a:lnTo>
                  <a:lnTo>
                    <a:pt x="2554713" y="2986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79725" cy="2663825"/>
            </a:xfrm>
            <a:custGeom>
              <a:avLst/>
              <a:gdLst/>
              <a:ahLst/>
              <a:cxnLst/>
              <a:rect l="l" t="t" r="r" b="b"/>
              <a:pathLst>
                <a:path w="2879725" h="2663825">
                  <a:moveTo>
                    <a:pt x="0" y="443991"/>
                  </a:moveTo>
                  <a:lnTo>
                    <a:pt x="2475" y="392208"/>
                  </a:lnTo>
                  <a:lnTo>
                    <a:pt x="9716" y="342180"/>
                  </a:lnTo>
                  <a:lnTo>
                    <a:pt x="21446" y="294241"/>
                  </a:lnTo>
                  <a:lnTo>
                    <a:pt x="37391" y="248723"/>
                  </a:lnTo>
                  <a:lnTo>
                    <a:pt x="57274" y="205961"/>
                  </a:lnTo>
                  <a:lnTo>
                    <a:pt x="80819" y="166286"/>
                  </a:lnTo>
                  <a:lnTo>
                    <a:pt x="107749" y="130032"/>
                  </a:lnTo>
                  <a:lnTo>
                    <a:pt x="137790" y="97531"/>
                  </a:lnTo>
                  <a:lnTo>
                    <a:pt x="170664" y="69117"/>
                  </a:lnTo>
                  <a:lnTo>
                    <a:pt x="206096" y="45123"/>
                  </a:lnTo>
                  <a:lnTo>
                    <a:pt x="243809" y="25881"/>
                  </a:lnTo>
                  <a:lnTo>
                    <a:pt x="283529" y="11724"/>
                  </a:lnTo>
                  <a:lnTo>
                    <a:pt x="324978" y="2986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54713" y="2986"/>
                  </a:lnTo>
                  <a:lnTo>
                    <a:pt x="2596167" y="11724"/>
                  </a:lnTo>
                  <a:lnTo>
                    <a:pt x="2635891" y="25881"/>
                  </a:lnTo>
                  <a:lnTo>
                    <a:pt x="2673609" y="45123"/>
                  </a:lnTo>
                  <a:lnTo>
                    <a:pt x="2709044" y="69117"/>
                  </a:lnTo>
                  <a:lnTo>
                    <a:pt x="2741922" y="97531"/>
                  </a:lnTo>
                  <a:lnTo>
                    <a:pt x="2771965" y="130032"/>
                  </a:lnTo>
                  <a:lnTo>
                    <a:pt x="2798898" y="166286"/>
                  </a:lnTo>
                  <a:lnTo>
                    <a:pt x="2822445" y="205961"/>
                  </a:lnTo>
                  <a:lnTo>
                    <a:pt x="2842329" y="248723"/>
                  </a:lnTo>
                  <a:lnTo>
                    <a:pt x="2858276" y="294241"/>
                  </a:lnTo>
                  <a:lnTo>
                    <a:pt x="2870008" y="342180"/>
                  </a:lnTo>
                  <a:lnTo>
                    <a:pt x="2877249" y="392208"/>
                  </a:lnTo>
                  <a:lnTo>
                    <a:pt x="2879725" y="443991"/>
                  </a:lnTo>
                  <a:lnTo>
                    <a:pt x="2879725" y="2219833"/>
                  </a:lnTo>
                  <a:lnTo>
                    <a:pt x="2877249" y="2271616"/>
                  </a:lnTo>
                  <a:lnTo>
                    <a:pt x="2870008" y="2321644"/>
                  </a:lnTo>
                  <a:lnTo>
                    <a:pt x="2858276" y="2369583"/>
                  </a:lnTo>
                  <a:lnTo>
                    <a:pt x="2842329" y="2415101"/>
                  </a:lnTo>
                  <a:lnTo>
                    <a:pt x="2822445" y="2457863"/>
                  </a:lnTo>
                  <a:lnTo>
                    <a:pt x="2798898" y="2497538"/>
                  </a:lnTo>
                  <a:lnTo>
                    <a:pt x="2771965" y="2533792"/>
                  </a:lnTo>
                  <a:lnTo>
                    <a:pt x="2741922" y="2566293"/>
                  </a:lnTo>
                  <a:lnTo>
                    <a:pt x="2709044" y="2594707"/>
                  </a:lnTo>
                  <a:lnTo>
                    <a:pt x="2673609" y="2618701"/>
                  </a:lnTo>
                  <a:lnTo>
                    <a:pt x="2635891" y="2637943"/>
                  </a:lnTo>
                  <a:lnTo>
                    <a:pt x="2596167" y="2652100"/>
                  </a:lnTo>
                  <a:lnTo>
                    <a:pt x="2554713" y="2660838"/>
                  </a:lnTo>
                  <a:lnTo>
                    <a:pt x="2511806" y="2663825"/>
                  </a:lnTo>
                  <a:lnTo>
                    <a:pt x="367880" y="2663825"/>
                  </a:lnTo>
                  <a:lnTo>
                    <a:pt x="324978" y="2660838"/>
                  </a:lnTo>
                  <a:lnTo>
                    <a:pt x="283529" y="2652100"/>
                  </a:lnTo>
                  <a:lnTo>
                    <a:pt x="243809" y="2637943"/>
                  </a:lnTo>
                  <a:lnTo>
                    <a:pt x="206096" y="2618701"/>
                  </a:lnTo>
                  <a:lnTo>
                    <a:pt x="170664" y="2594707"/>
                  </a:lnTo>
                  <a:lnTo>
                    <a:pt x="137790" y="2566293"/>
                  </a:lnTo>
                  <a:lnTo>
                    <a:pt x="107749" y="2533792"/>
                  </a:lnTo>
                  <a:lnTo>
                    <a:pt x="80819" y="2497538"/>
                  </a:lnTo>
                  <a:lnTo>
                    <a:pt x="57274" y="2457863"/>
                  </a:lnTo>
                  <a:lnTo>
                    <a:pt x="37391" y="2415101"/>
                  </a:lnTo>
                  <a:lnTo>
                    <a:pt x="21446" y="2369583"/>
                  </a:lnTo>
                  <a:lnTo>
                    <a:pt x="9716" y="2321644"/>
                  </a:lnTo>
                  <a:lnTo>
                    <a:pt x="2475" y="2271616"/>
                  </a:lnTo>
                  <a:lnTo>
                    <a:pt x="0" y="2219833"/>
                  </a:lnTo>
                  <a:lnTo>
                    <a:pt x="0" y="44399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8139" y="1888058"/>
            <a:ext cx="2430780" cy="203771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635" algn="ctr">
              <a:lnSpc>
                <a:spcPts val="2590"/>
              </a:lnSpc>
              <a:spcBef>
                <a:spcPts val="43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Công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ty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ABC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tạo  ra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lợi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thế cạnh  tranh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ngành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công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tàu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ts val="242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thuyền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cách: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559300"/>
            <a:ext cx="8026400" cy="1129030"/>
            <a:chOff x="520700" y="4559300"/>
            <a:chExt cx="8026400" cy="1129030"/>
          </a:xfrm>
        </p:grpSpPr>
        <p:sp>
          <p:nvSpPr>
            <p:cNvPr id="11" name="object 11"/>
            <p:cNvSpPr/>
            <p:nvPr/>
          </p:nvSpPr>
          <p:spPr>
            <a:xfrm>
              <a:off x="533400" y="4572000"/>
              <a:ext cx="8001000" cy="1103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72000"/>
              <a:ext cx="8001000" cy="1103630"/>
            </a:xfrm>
            <a:custGeom>
              <a:avLst/>
              <a:gdLst/>
              <a:ahLst/>
              <a:cxnLst/>
              <a:rect l="l" t="t" r="r" b="b"/>
              <a:pathLst>
                <a:path w="8001000" h="1103629">
                  <a:moveTo>
                    <a:pt x="0" y="183895"/>
                  </a:moveTo>
                  <a:lnTo>
                    <a:pt x="24638" y="143568"/>
                  </a:lnTo>
                  <a:lnTo>
                    <a:pt x="66794" y="118354"/>
                  </a:lnTo>
                  <a:lnTo>
                    <a:pt x="127688" y="94806"/>
                  </a:lnTo>
                  <a:lnTo>
                    <a:pt x="164668" y="83746"/>
                  </a:lnTo>
                  <a:lnTo>
                    <a:pt x="205740" y="73209"/>
                  </a:lnTo>
                  <a:lnTo>
                    <a:pt x="250706" y="63231"/>
                  </a:lnTo>
                  <a:lnTo>
                    <a:pt x="299369" y="53847"/>
                  </a:lnTo>
                  <a:lnTo>
                    <a:pt x="351530" y="45094"/>
                  </a:lnTo>
                  <a:lnTo>
                    <a:pt x="406992" y="37005"/>
                  </a:lnTo>
                  <a:lnTo>
                    <a:pt x="465558" y="29617"/>
                  </a:lnTo>
                  <a:lnTo>
                    <a:pt x="527030" y="22965"/>
                  </a:lnTo>
                  <a:lnTo>
                    <a:pt x="591210" y="17085"/>
                  </a:lnTo>
                  <a:lnTo>
                    <a:pt x="657901" y="12012"/>
                  </a:lnTo>
                  <a:lnTo>
                    <a:pt x="726905" y="7782"/>
                  </a:lnTo>
                  <a:lnTo>
                    <a:pt x="798024" y="4431"/>
                  </a:lnTo>
                  <a:lnTo>
                    <a:pt x="871060" y="1993"/>
                  </a:lnTo>
                  <a:lnTo>
                    <a:pt x="945817" y="504"/>
                  </a:lnTo>
                  <a:lnTo>
                    <a:pt x="1022096" y="0"/>
                  </a:lnTo>
                  <a:lnTo>
                    <a:pt x="6978904" y="0"/>
                  </a:lnTo>
                  <a:lnTo>
                    <a:pt x="7055187" y="504"/>
                  </a:lnTo>
                  <a:lnTo>
                    <a:pt x="7129947" y="1993"/>
                  </a:lnTo>
                  <a:lnTo>
                    <a:pt x="7202987" y="4431"/>
                  </a:lnTo>
                  <a:lnTo>
                    <a:pt x="7274108" y="7782"/>
                  </a:lnTo>
                  <a:lnTo>
                    <a:pt x="7343113" y="12012"/>
                  </a:lnTo>
                  <a:lnTo>
                    <a:pt x="7409805" y="17085"/>
                  </a:lnTo>
                  <a:lnTo>
                    <a:pt x="7473986" y="22965"/>
                  </a:lnTo>
                  <a:lnTo>
                    <a:pt x="7535457" y="29617"/>
                  </a:lnTo>
                  <a:lnTo>
                    <a:pt x="7594023" y="37005"/>
                  </a:lnTo>
                  <a:lnTo>
                    <a:pt x="7649484" y="45094"/>
                  </a:lnTo>
                  <a:lnTo>
                    <a:pt x="7701645" y="53848"/>
                  </a:lnTo>
                  <a:lnTo>
                    <a:pt x="7750306" y="63231"/>
                  </a:lnTo>
                  <a:lnTo>
                    <a:pt x="7795270" y="73209"/>
                  </a:lnTo>
                  <a:lnTo>
                    <a:pt x="7836340" y="83746"/>
                  </a:lnTo>
                  <a:lnTo>
                    <a:pt x="7873319" y="94806"/>
                  </a:lnTo>
                  <a:lnTo>
                    <a:pt x="7934210" y="118354"/>
                  </a:lnTo>
                  <a:lnTo>
                    <a:pt x="7976362" y="143568"/>
                  </a:lnTo>
                  <a:lnTo>
                    <a:pt x="8001000" y="183895"/>
                  </a:lnTo>
                  <a:lnTo>
                    <a:pt x="8001000" y="919480"/>
                  </a:lnTo>
                  <a:lnTo>
                    <a:pt x="7976362" y="959772"/>
                  </a:lnTo>
                  <a:lnTo>
                    <a:pt x="7934210" y="984972"/>
                  </a:lnTo>
                  <a:lnTo>
                    <a:pt x="7873319" y="1008509"/>
                  </a:lnTo>
                  <a:lnTo>
                    <a:pt x="7836340" y="1019565"/>
                  </a:lnTo>
                  <a:lnTo>
                    <a:pt x="7795270" y="1030099"/>
                  </a:lnTo>
                  <a:lnTo>
                    <a:pt x="7750306" y="1040075"/>
                  </a:lnTo>
                  <a:lnTo>
                    <a:pt x="7701645" y="1049458"/>
                  </a:lnTo>
                  <a:lnTo>
                    <a:pt x="7649484" y="1058211"/>
                  </a:lnTo>
                  <a:lnTo>
                    <a:pt x="7594023" y="1066300"/>
                  </a:lnTo>
                  <a:lnTo>
                    <a:pt x="7535457" y="1073688"/>
                  </a:lnTo>
                  <a:lnTo>
                    <a:pt x="7473986" y="1080340"/>
                  </a:lnTo>
                  <a:lnTo>
                    <a:pt x="7409805" y="1086221"/>
                  </a:lnTo>
                  <a:lnTo>
                    <a:pt x="7343113" y="1091295"/>
                  </a:lnTo>
                  <a:lnTo>
                    <a:pt x="7274108" y="1095526"/>
                  </a:lnTo>
                  <a:lnTo>
                    <a:pt x="7202987" y="1098879"/>
                  </a:lnTo>
                  <a:lnTo>
                    <a:pt x="7129947" y="1101318"/>
                  </a:lnTo>
                  <a:lnTo>
                    <a:pt x="7055187" y="1102808"/>
                  </a:lnTo>
                  <a:lnTo>
                    <a:pt x="6978904" y="1103312"/>
                  </a:lnTo>
                  <a:lnTo>
                    <a:pt x="1022096" y="1103312"/>
                  </a:lnTo>
                  <a:lnTo>
                    <a:pt x="945817" y="1102808"/>
                  </a:lnTo>
                  <a:lnTo>
                    <a:pt x="871060" y="1101318"/>
                  </a:lnTo>
                  <a:lnTo>
                    <a:pt x="798024" y="1098879"/>
                  </a:lnTo>
                  <a:lnTo>
                    <a:pt x="726905" y="1095526"/>
                  </a:lnTo>
                  <a:lnTo>
                    <a:pt x="657901" y="1091295"/>
                  </a:lnTo>
                  <a:lnTo>
                    <a:pt x="591210" y="1086221"/>
                  </a:lnTo>
                  <a:lnTo>
                    <a:pt x="527030" y="1080340"/>
                  </a:lnTo>
                  <a:lnTo>
                    <a:pt x="465558" y="1073688"/>
                  </a:lnTo>
                  <a:lnTo>
                    <a:pt x="406992" y="1066300"/>
                  </a:lnTo>
                  <a:lnTo>
                    <a:pt x="351530" y="1058211"/>
                  </a:lnTo>
                  <a:lnTo>
                    <a:pt x="299369" y="1049458"/>
                  </a:lnTo>
                  <a:lnTo>
                    <a:pt x="250706" y="1040075"/>
                  </a:lnTo>
                  <a:lnTo>
                    <a:pt x="205740" y="1030099"/>
                  </a:lnTo>
                  <a:lnTo>
                    <a:pt x="164668" y="1019565"/>
                  </a:lnTo>
                  <a:lnTo>
                    <a:pt x="127688" y="1008509"/>
                  </a:lnTo>
                  <a:lnTo>
                    <a:pt x="66794" y="984972"/>
                  </a:lnTo>
                  <a:lnTo>
                    <a:pt x="24638" y="959772"/>
                  </a:lnTo>
                  <a:lnTo>
                    <a:pt x="0" y="919480"/>
                  </a:lnTo>
                  <a:lnTo>
                    <a:pt x="0" y="183895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8535" y="4676394"/>
            <a:ext cx="730821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2690" marR="5080" indent="-1190625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Các slide sau đây 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chỉ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ra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một số trang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web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của  hệ thống thông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công ty</a:t>
            </a:r>
            <a:r>
              <a:rPr sz="2800" spc="-1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ABC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15" name="object 15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20" name="object 17"/>
          <p:cNvSpPr txBox="1">
            <a:spLocks/>
          </p:cNvSpPr>
          <p:nvPr/>
        </p:nvSpPr>
        <p:spPr>
          <a:xfrm>
            <a:off x="620712" y="537239"/>
            <a:ext cx="7804150" cy="87395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 err="1" smtClean="0">
                <a:latin typeface="Tahoma"/>
                <a:cs typeface="Tahoma"/>
              </a:rPr>
              <a:t>Làm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thế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nào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để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một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công</a:t>
            </a:r>
            <a:r>
              <a:rPr lang="en-US" sz="2800" spc="-5" dirty="0" smtClean="0">
                <a:latin typeface="Tahoma"/>
                <a:cs typeface="Tahoma"/>
              </a:rPr>
              <a:t> ty </a:t>
            </a:r>
            <a:r>
              <a:rPr lang="en-US" sz="2800" spc="-5" dirty="0" err="1" smtClean="0">
                <a:latin typeface="Tahoma"/>
                <a:cs typeface="Tahoma"/>
              </a:rPr>
              <a:t>trên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thực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tế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sử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dụng</a:t>
            </a:r>
            <a:r>
              <a:rPr lang="en-US" sz="2800" spc="-5" dirty="0" smtClean="0">
                <a:latin typeface="Tahoma"/>
                <a:cs typeface="Tahoma"/>
              </a:rPr>
              <a:t> HTTT </a:t>
            </a:r>
            <a:r>
              <a:rPr lang="en-US" sz="2800" spc="-5" dirty="0" err="1" smtClean="0">
                <a:latin typeface="Tahoma"/>
                <a:cs typeface="Tahoma"/>
              </a:rPr>
              <a:t>tạo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ra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các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lợi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thế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cạnh</a:t>
            </a:r>
            <a:r>
              <a:rPr lang="en-US" sz="2800" spc="-5" dirty="0" smtClean="0">
                <a:latin typeface="Tahoma"/>
                <a:cs typeface="Tahoma"/>
              </a:rPr>
              <a:t> </a:t>
            </a:r>
            <a:r>
              <a:rPr lang="en-US" sz="2800" spc="-5" dirty="0" err="1" smtClean="0">
                <a:latin typeface="Tahoma"/>
                <a:cs typeface="Tahoma"/>
              </a:rPr>
              <a:t>tranh</a:t>
            </a:r>
            <a:r>
              <a:rPr lang="en-US" sz="2800" spc="-5" dirty="0" smtClean="0">
                <a:latin typeface="Tahoma"/>
                <a:cs typeface="Tahoma"/>
              </a:rPr>
              <a:t>? </a:t>
            </a:r>
            <a:endParaRPr lang="en-US"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9809" y="2586355"/>
            <a:ext cx="889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Fig3-14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Công ty ABC: </a:t>
            </a:r>
            <a:r>
              <a:rPr spc="-25" dirty="0"/>
              <a:t>Trang </a:t>
            </a:r>
            <a:r>
              <a:rPr dirty="0"/>
              <a:t>web để chọn</a:t>
            </a:r>
            <a:r>
              <a:rPr spc="-365" dirty="0"/>
              <a:t> </a:t>
            </a:r>
            <a:r>
              <a:rPr spc="-5" dirty="0"/>
              <a:t>người  nhận </a:t>
            </a:r>
            <a:r>
              <a:rPr dirty="0"/>
              <a:t>từ </a:t>
            </a:r>
            <a:r>
              <a:rPr spc="-5" dirty="0"/>
              <a:t>hồ </a:t>
            </a:r>
            <a:r>
              <a:rPr dirty="0"/>
              <a:t>sơ khách</a:t>
            </a:r>
            <a:r>
              <a:rPr spc="-85" dirty="0"/>
              <a:t> </a:t>
            </a:r>
            <a:r>
              <a:rPr spc="-5" dirty="0"/>
              <a:t>hàng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193800" y="1624075"/>
            <a:ext cx="6731000" cy="4243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Công ty ABC: </a:t>
            </a:r>
            <a:r>
              <a:rPr spc="-25" dirty="0"/>
              <a:t>Trang </a:t>
            </a:r>
            <a:r>
              <a:rPr dirty="0"/>
              <a:t>web để Chọn </a:t>
            </a:r>
            <a:r>
              <a:rPr spc="-5" dirty="0"/>
              <a:t>Liên</a:t>
            </a:r>
            <a:r>
              <a:rPr spc="-405" dirty="0"/>
              <a:t> </a:t>
            </a:r>
            <a:r>
              <a:rPr spc="-5" dirty="0"/>
              <a:t>lạc  </a:t>
            </a:r>
            <a:r>
              <a:rPr dirty="0"/>
              <a:t>từ </a:t>
            </a:r>
            <a:r>
              <a:rPr spc="-5" dirty="0"/>
              <a:t>hồ </a:t>
            </a:r>
            <a:r>
              <a:rPr dirty="0"/>
              <a:t>sơ khách</a:t>
            </a:r>
            <a:r>
              <a:rPr spc="-45" dirty="0"/>
              <a:t> </a:t>
            </a:r>
            <a:r>
              <a:rPr spc="-5" dirty="0"/>
              <a:t>hàng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1028700" y="1647825"/>
            <a:ext cx="6972300" cy="429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Công ty ABC: </a:t>
            </a:r>
            <a:r>
              <a:rPr spc="-25" dirty="0"/>
              <a:t>Trang </a:t>
            </a:r>
            <a:r>
              <a:rPr dirty="0"/>
              <a:t>web để xác </a:t>
            </a:r>
            <a:r>
              <a:rPr spc="-5" dirty="0"/>
              <a:t>định</a:t>
            </a:r>
            <a:r>
              <a:rPr spc="-395" dirty="0"/>
              <a:t> </a:t>
            </a:r>
            <a:r>
              <a:rPr dirty="0"/>
              <a:t>việc  khai báo</a:t>
            </a:r>
            <a:r>
              <a:rPr spc="-40" dirty="0"/>
              <a:t> </a:t>
            </a:r>
            <a:r>
              <a:rPr dirty="0"/>
              <a:t>Email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1295400" y="1614487"/>
            <a:ext cx="6629400" cy="4397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439877"/>
            <a:ext cx="72720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Công ty ABC: </a:t>
            </a:r>
            <a:r>
              <a:rPr spc="-25" dirty="0"/>
              <a:t>Trang </a:t>
            </a:r>
            <a:r>
              <a:rPr dirty="0"/>
              <a:t>web để in một</a:t>
            </a:r>
            <a:r>
              <a:rPr spc="-390" dirty="0"/>
              <a:t> </a:t>
            </a:r>
            <a:r>
              <a:rPr spc="-5" dirty="0"/>
              <a:t>nhãn  </a:t>
            </a:r>
            <a:r>
              <a:rPr dirty="0"/>
              <a:t>vận</a:t>
            </a:r>
            <a:r>
              <a:rPr spc="-20" dirty="0"/>
              <a:t> </a:t>
            </a:r>
            <a:r>
              <a:rPr dirty="0"/>
              <a:t>chuyển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1143000" y="1581150"/>
            <a:ext cx="6477000" cy="4498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955405" cy="6197600"/>
            <a:chOff x="-12700" y="0"/>
            <a:chExt cx="8955405" cy="6197600"/>
          </a:xfrm>
        </p:grpSpPr>
        <p:sp>
          <p:nvSpPr>
            <p:cNvPr id="3" name="object 3"/>
            <p:cNvSpPr/>
            <p:nvPr/>
          </p:nvSpPr>
          <p:spPr>
            <a:xfrm>
              <a:off x="500037" y="966724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5">
                  <a:moveTo>
                    <a:pt x="8287600" y="0"/>
                  </a:moveTo>
                  <a:lnTo>
                    <a:pt x="106730" y="0"/>
                  </a:lnTo>
                  <a:lnTo>
                    <a:pt x="85811" y="1962"/>
                  </a:lnTo>
                  <a:lnTo>
                    <a:pt x="47516" y="16984"/>
                  </a:lnTo>
                  <a:lnTo>
                    <a:pt x="17927" y="44956"/>
                  </a:lnTo>
                  <a:lnTo>
                    <a:pt x="2068" y="81115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686"/>
                  </a:lnTo>
                  <a:lnTo>
                    <a:pt x="31254" y="575310"/>
                  </a:lnTo>
                  <a:lnTo>
                    <a:pt x="65887" y="597201"/>
                  </a:lnTo>
                  <a:lnTo>
                    <a:pt x="106730" y="604901"/>
                  </a:lnTo>
                  <a:lnTo>
                    <a:pt x="8287600" y="604901"/>
                  </a:lnTo>
                  <a:lnTo>
                    <a:pt x="8328479" y="597201"/>
                  </a:lnTo>
                  <a:lnTo>
                    <a:pt x="8363165" y="575310"/>
                  </a:lnTo>
                  <a:lnTo>
                    <a:pt x="8386264" y="542686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309"/>
                  </a:lnTo>
                  <a:lnTo>
                    <a:pt x="8363165" y="29590"/>
                  </a:lnTo>
                  <a:lnTo>
                    <a:pt x="8328479" y="7699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0037" y="966724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5">
                  <a:moveTo>
                    <a:pt x="0" y="100837"/>
                  </a:moveTo>
                  <a:lnTo>
                    <a:pt x="8121" y="62309"/>
                  </a:lnTo>
                  <a:lnTo>
                    <a:pt x="31254" y="29590"/>
                  </a:lnTo>
                  <a:lnTo>
                    <a:pt x="65887" y="7699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99"/>
                  </a:lnTo>
                  <a:lnTo>
                    <a:pt x="8363165" y="29590"/>
                  </a:lnTo>
                  <a:lnTo>
                    <a:pt x="8386264" y="62309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686"/>
                  </a:lnTo>
                  <a:lnTo>
                    <a:pt x="8363165" y="575310"/>
                  </a:lnTo>
                  <a:lnTo>
                    <a:pt x="8328479" y="597201"/>
                  </a:lnTo>
                  <a:lnTo>
                    <a:pt x="8287600" y="604901"/>
                  </a:lnTo>
                  <a:lnTo>
                    <a:pt x="106730" y="604901"/>
                  </a:lnTo>
                  <a:lnTo>
                    <a:pt x="65887" y="597201"/>
                  </a:lnTo>
                  <a:lnTo>
                    <a:pt x="31254" y="575310"/>
                  </a:lnTo>
                  <a:lnTo>
                    <a:pt x="8121" y="542686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0037" y="1612900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5">
                  <a:moveTo>
                    <a:pt x="8287600" y="0"/>
                  </a:moveTo>
                  <a:lnTo>
                    <a:pt x="106730" y="0"/>
                  </a:lnTo>
                  <a:lnTo>
                    <a:pt x="85811" y="1942"/>
                  </a:lnTo>
                  <a:lnTo>
                    <a:pt x="47516" y="16877"/>
                  </a:lnTo>
                  <a:lnTo>
                    <a:pt x="17927" y="44830"/>
                  </a:lnTo>
                  <a:lnTo>
                    <a:pt x="2068" y="81041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591"/>
                  </a:lnTo>
                  <a:lnTo>
                    <a:pt x="31254" y="575310"/>
                  </a:lnTo>
                  <a:lnTo>
                    <a:pt x="65887" y="597138"/>
                  </a:lnTo>
                  <a:lnTo>
                    <a:pt x="106730" y="604774"/>
                  </a:lnTo>
                  <a:lnTo>
                    <a:pt x="8287600" y="604774"/>
                  </a:lnTo>
                  <a:lnTo>
                    <a:pt x="8328479" y="597138"/>
                  </a:lnTo>
                  <a:lnTo>
                    <a:pt x="8363165" y="575310"/>
                  </a:lnTo>
                  <a:lnTo>
                    <a:pt x="8386264" y="542591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198"/>
                  </a:lnTo>
                  <a:lnTo>
                    <a:pt x="8363165" y="29463"/>
                  </a:lnTo>
                  <a:lnTo>
                    <a:pt x="8328479" y="7635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0037" y="1612900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5">
                  <a:moveTo>
                    <a:pt x="0" y="100837"/>
                  </a:moveTo>
                  <a:lnTo>
                    <a:pt x="8121" y="62198"/>
                  </a:lnTo>
                  <a:lnTo>
                    <a:pt x="31254" y="29463"/>
                  </a:lnTo>
                  <a:lnTo>
                    <a:pt x="65887" y="7635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35"/>
                  </a:lnTo>
                  <a:lnTo>
                    <a:pt x="8363165" y="29463"/>
                  </a:lnTo>
                  <a:lnTo>
                    <a:pt x="8386264" y="62198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591"/>
                  </a:lnTo>
                  <a:lnTo>
                    <a:pt x="8363165" y="575310"/>
                  </a:lnTo>
                  <a:lnTo>
                    <a:pt x="8328479" y="597138"/>
                  </a:lnTo>
                  <a:lnTo>
                    <a:pt x="8287600" y="604774"/>
                  </a:lnTo>
                  <a:lnTo>
                    <a:pt x="106730" y="604774"/>
                  </a:lnTo>
                  <a:lnTo>
                    <a:pt x="65887" y="597138"/>
                  </a:lnTo>
                  <a:lnTo>
                    <a:pt x="31254" y="575310"/>
                  </a:lnTo>
                  <a:lnTo>
                    <a:pt x="8121" y="542591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0037" y="2263775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5">
                  <a:moveTo>
                    <a:pt x="8287600" y="0"/>
                  </a:moveTo>
                  <a:lnTo>
                    <a:pt x="106730" y="0"/>
                  </a:lnTo>
                  <a:lnTo>
                    <a:pt x="85811" y="1942"/>
                  </a:lnTo>
                  <a:lnTo>
                    <a:pt x="47516" y="16877"/>
                  </a:lnTo>
                  <a:lnTo>
                    <a:pt x="17927" y="44830"/>
                  </a:lnTo>
                  <a:lnTo>
                    <a:pt x="2068" y="81041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591"/>
                  </a:lnTo>
                  <a:lnTo>
                    <a:pt x="31254" y="575310"/>
                  </a:lnTo>
                  <a:lnTo>
                    <a:pt x="65887" y="597138"/>
                  </a:lnTo>
                  <a:lnTo>
                    <a:pt x="106730" y="604774"/>
                  </a:lnTo>
                  <a:lnTo>
                    <a:pt x="8287600" y="604774"/>
                  </a:lnTo>
                  <a:lnTo>
                    <a:pt x="8328479" y="597138"/>
                  </a:lnTo>
                  <a:lnTo>
                    <a:pt x="8363165" y="575310"/>
                  </a:lnTo>
                  <a:lnTo>
                    <a:pt x="8386264" y="542591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198"/>
                  </a:lnTo>
                  <a:lnTo>
                    <a:pt x="8363165" y="29463"/>
                  </a:lnTo>
                  <a:lnTo>
                    <a:pt x="8328479" y="7635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0037" y="2263775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5">
                  <a:moveTo>
                    <a:pt x="0" y="100837"/>
                  </a:moveTo>
                  <a:lnTo>
                    <a:pt x="8121" y="62198"/>
                  </a:lnTo>
                  <a:lnTo>
                    <a:pt x="31254" y="29463"/>
                  </a:lnTo>
                  <a:lnTo>
                    <a:pt x="65887" y="7635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35"/>
                  </a:lnTo>
                  <a:lnTo>
                    <a:pt x="8363165" y="29463"/>
                  </a:lnTo>
                  <a:lnTo>
                    <a:pt x="8386264" y="62198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591"/>
                  </a:lnTo>
                  <a:lnTo>
                    <a:pt x="8363165" y="575310"/>
                  </a:lnTo>
                  <a:lnTo>
                    <a:pt x="8328479" y="597138"/>
                  </a:lnTo>
                  <a:lnTo>
                    <a:pt x="8287600" y="604774"/>
                  </a:lnTo>
                  <a:lnTo>
                    <a:pt x="106730" y="604774"/>
                  </a:lnTo>
                  <a:lnTo>
                    <a:pt x="65887" y="597138"/>
                  </a:lnTo>
                  <a:lnTo>
                    <a:pt x="31254" y="575310"/>
                  </a:lnTo>
                  <a:lnTo>
                    <a:pt x="8121" y="542591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037" y="2914650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8287600" y="0"/>
                  </a:moveTo>
                  <a:lnTo>
                    <a:pt x="106730" y="0"/>
                  </a:lnTo>
                  <a:lnTo>
                    <a:pt x="85811" y="1942"/>
                  </a:lnTo>
                  <a:lnTo>
                    <a:pt x="47516" y="16877"/>
                  </a:lnTo>
                  <a:lnTo>
                    <a:pt x="17927" y="44830"/>
                  </a:lnTo>
                  <a:lnTo>
                    <a:pt x="2068" y="81041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591"/>
                  </a:lnTo>
                  <a:lnTo>
                    <a:pt x="31254" y="575310"/>
                  </a:lnTo>
                  <a:lnTo>
                    <a:pt x="65887" y="597138"/>
                  </a:lnTo>
                  <a:lnTo>
                    <a:pt x="106730" y="604774"/>
                  </a:lnTo>
                  <a:lnTo>
                    <a:pt x="8287600" y="604774"/>
                  </a:lnTo>
                  <a:lnTo>
                    <a:pt x="8328479" y="597138"/>
                  </a:lnTo>
                  <a:lnTo>
                    <a:pt x="8363165" y="575310"/>
                  </a:lnTo>
                  <a:lnTo>
                    <a:pt x="8386264" y="542591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198"/>
                  </a:lnTo>
                  <a:lnTo>
                    <a:pt x="8363165" y="29463"/>
                  </a:lnTo>
                  <a:lnTo>
                    <a:pt x="8328479" y="7635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037" y="2914650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0" y="100837"/>
                  </a:moveTo>
                  <a:lnTo>
                    <a:pt x="8121" y="62198"/>
                  </a:lnTo>
                  <a:lnTo>
                    <a:pt x="31254" y="29463"/>
                  </a:lnTo>
                  <a:lnTo>
                    <a:pt x="65887" y="7635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35"/>
                  </a:lnTo>
                  <a:lnTo>
                    <a:pt x="8363165" y="29463"/>
                  </a:lnTo>
                  <a:lnTo>
                    <a:pt x="8386264" y="62198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591"/>
                  </a:lnTo>
                  <a:lnTo>
                    <a:pt x="8363165" y="575310"/>
                  </a:lnTo>
                  <a:lnTo>
                    <a:pt x="8328479" y="597138"/>
                  </a:lnTo>
                  <a:lnTo>
                    <a:pt x="8287600" y="604774"/>
                  </a:lnTo>
                  <a:lnTo>
                    <a:pt x="106730" y="604774"/>
                  </a:lnTo>
                  <a:lnTo>
                    <a:pt x="65887" y="597138"/>
                  </a:lnTo>
                  <a:lnTo>
                    <a:pt x="31254" y="575310"/>
                  </a:lnTo>
                  <a:lnTo>
                    <a:pt x="8121" y="542591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037" y="3565525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8287600" y="0"/>
                  </a:moveTo>
                  <a:lnTo>
                    <a:pt x="106730" y="0"/>
                  </a:lnTo>
                  <a:lnTo>
                    <a:pt x="85811" y="1942"/>
                  </a:lnTo>
                  <a:lnTo>
                    <a:pt x="47516" y="16877"/>
                  </a:lnTo>
                  <a:lnTo>
                    <a:pt x="17927" y="44830"/>
                  </a:lnTo>
                  <a:lnTo>
                    <a:pt x="2068" y="81041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591"/>
                  </a:lnTo>
                  <a:lnTo>
                    <a:pt x="31254" y="575310"/>
                  </a:lnTo>
                  <a:lnTo>
                    <a:pt x="65887" y="597138"/>
                  </a:lnTo>
                  <a:lnTo>
                    <a:pt x="106730" y="604774"/>
                  </a:lnTo>
                  <a:lnTo>
                    <a:pt x="8287600" y="604774"/>
                  </a:lnTo>
                  <a:lnTo>
                    <a:pt x="8328479" y="597138"/>
                  </a:lnTo>
                  <a:lnTo>
                    <a:pt x="8363165" y="575310"/>
                  </a:lnTo>
                  <a:lnTo>
                    <a:pt x="8386264" y="542591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198"/>
                  </a:lnTo>
                  <a:lnTo>
                    <a:pt x="8363165" y="29463"/>
                  </a:lnTo>
                  <a:lnTo>
                    <a:pt x="8328479" y="7635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0037" y="3565525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0" y="100837"/>
                  </a:moveTo>
                  <a:lnTo>
                    <a:pt x="8121" y="62198"/>
                  </a:lnTo>
                  <a:lnTo>
                    <a:pt x="31254" y="29463"/>
                  </a:lnTo>
                  <a:lnTo>
                    <a:pt x="65887" y="7635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35"/>
                  </a:lnTo>
                  <a:lnTo>
                    <a:pt x="8363165" y="29463"/>
                  </a:lnTo>
                  <a:lnTo>
                    <a:pt x="8386264" y="62198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591"/>
                  </a:lnTo>
                  <a:lnTo>
                    <a:pt x="8363165" y="575310"/>
                  </a:lnTo>
                  <a:lnTo>
                    <a:pt x="8328479" y="597138"/>
                  </a:lnTo>
                  <a:lnTo>
                    <a:pt x="8287600" y="604774"/>
                  </a:lnTo>
                  <a:lnTo>
                    <a:pt x="106730" y="604774"/>
                  </a:lnTo>
                  <a:lnTo>
                    <a:pt x="65887" y="597138"/>
                  </a:lnTo>
                  <a:lnTo>
                    <a:pt x="31254" y="575310"/>
                  </a:lnTo>
                  <a:lnTo>
                    <a:pt x="8121" y="542591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037" y="4216400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8287600" y="0"/>
                  </a:moveTo>
                  <a:lnTo>
                    <a:pt x="106730" y="0"/>
                  </a:lnTo>
                  <a:lnTo>
                    <a:pt x="85811" y="1942"/>
                  </a:lnTo>
                  <a:lnTo>
                    <a:pt x="47516" y="16877"/>
                  </a:lnTo>
                  <a:lnTo>
                    <a:pt x="17927" y="44831"/>
                  </a:lnTo>
                  <a:lnTo>
                    <a:pt x="2068" y="81041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591"/>
                  </a:lnTo>
                  <a:lnTo>
                    <a:pt x="31254" y="575310"/>
                  </a:lnTo>
                  <a:lnTo>
                    <a:pt x="65887" y="597138"/>
                  </a:lnTo>
                  <a:lnTo>
                    <a:pt x="106730" y="604774"/>
                  </a:lnTo>
                  <a:lnTo>
                    <a:pt x="8287600" y="604774"/>
                  </a:lnTo>
                  <a:lnTo>
                    <a:pt x="8328479" y="597138"/>
                  </a:lnTo>
                  <a:lnTo>
                    <a:pt x="8363165" y="575310"/>
                  </a:lnTo>
                  <a:lnTo>
                    <a:pt x="8386264" y="542591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198"/>
                  </a:lnTo>
                  <a:lnTo>
                    <a:pt x="8363165" y="29463"/>
                  </a:lnTo>
                  <a:lnTo>
                    <a:pt x="8328479" y="7635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0037" y="4216400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0" y="100837"/>
                  </a:moveTo>
                  <a:lnTo>
                    <a:pt x="8121" y="62198"/>
                  </a:lnTo>
                  <a:lnTo>
                    <a:pt x="31254" y="29463"/>
                  </a:lnTo>
                  <a:lnTo>
                    <a:pt x="65887" y="7635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35"/>
                  </a:lnTo>
                  <a:lnTo>
                    <a:pt x="8363165" y="29463"/>
                  </a:lnTo>
                  <a:lnTo>
                    <a:pt x="8386264" y="62198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591"/>
                  </a:lnTo>
                  <a:lnTo>
                    <a:pt x="8363165" y="575310"/>
                  </a:lnTo>
                  <a:lnTo>
                    <a:pt x="8328479" y="597138"/>
                  </a:lnTo>
                  <a:lnTo>
                    <a:pt x="8287600" y="604774"/>
                  </a:lnTo>
                  <a:lnTo>
                    <a:pt x="106730" y="604774"/>
                  </a:lnTo>
                  <a:lnTo>
                    <a:pt x="65887" y="597138"/>
                  </a:lnTo>
                  <a:lnTo>
                    <a:pt x="31254" y="575310"/>
                  </a:lnTo>
                  <a:lnTo>
                    <a:pt x="8121" y="542591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037" y="4867275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8287600" y="0"/>
                  </a:moveTo>
                  <a:lnTo>
                    <a:pt x="106730" y="0"/>
                  </a:lnTo>
                  <a:lnTo>
                    <a:pt x="85811" y="1942"/>
                  </a:lnTo>
                  <a:lnTo>
                    <a:pt x="47516" y="16877"/>
                  </a:lnTo>
                  <a:lnTo>
                    <a:pt x="17927" y="44831"/>
                  </a:lnTo>
                  <a:lnTo>
                    <a:pt x="2068" y="81041"/>
                  </a:lnTo>
                  <a:lnTo>
                    <a:pt x="0" y="100837"/>
                  </a:lnTo>
                  <a:lnTo>
                    <a:pt x="0" y="504063"/>
                  </a:lnTo>
                  <a:lnTo>
                    <a:pt x="8121" y="542591"/>
                  </a:lnTo>
                  <a:lnTo>
                    <a:pt x="31254" y="575310"/>
                  </a:lnTo>
                  <a:lnTo>
                    <a:pt x="65887" y="597138"/>
                  </a:lnTo>
                  <a:lnTo>
                    <a:pt x="106730" y="604774"/>
                  </a:lnTo>
                  <a:lnTo>
                    <a:pt x="8287600" y="604774"/>
                  </a:lnTo>
                  <a:lnTo>
                    <a:pt x="8328479" y="597138"/>
                  </a:lnTo>
                  <a:lnTo>
                    <a:pt x="8363165" y="575310"/>
                  </a:lnTo>
                  <a:lnTo>
                    <a:pt x="8386264" y="542591"/>
                  </a:lnTo>
                  <a:lnTo>
                    <a:pt x="8394407" y="504063"/>
                  </a:lnTo>
                  <a:lnTo>
                    <a:pt x="8394407" y="100837"/>
                  </a:lnTo>
                  <a:lnTo>
                    <a:pt x="8386264" y="62198"/>
                  </a:lnTo>
                  <a:lnTo>
                    <a:pt x="8363165" y="29463"/>
                  </a:lnTo>
                  <a:lnTo>
                    <a:pt x="8328479" y="7635"/>
                  </a:lnTo>
                  <a:lnTo>
                    <a:pt x="82876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037" y="4867275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0" y="100837"/>
                  </a:moveTo>
                  <a:lnTo>
                    <a:pt x="8121" y="62198"/>
                  </a:lnTo>
                  <a:lnTo>
                    <a:pt x="31254" y="29463"/>
                  </a:lnTo>
                  <a:lnTo>
                    <a:pt x="65887" y="7635"/>
                  </a:lnTo>
                  <a:lnTo>
                    <a:pt x="106730" y="0"/>
                  </a:lnTo>
                  <a:lnTo>
                    <a:pt x="8287600" y="0"/>
                  </a:lnTo>
                  <a:lnTo>
                    <a:pt x="8328479" y="7635"/>
                  </a:lnTo>
                  <a:lnTo>
                    <a:pt x="8363165" y="29463"/>
                  </a:lnTo>
                  <a:lnTo>
                    <a:pt x="8386264" y="62198"/>
                  </a:lnTo>
                  <a:lnTo>
                    <a:pt x="8394407" y="100837"/>
                  </a:lnTo>
                  <a:lnTo>
                    <a:pt x="8394407" y="504063"/>
                  </a:lnTo>
                  <a:lnTo>
                    <a:pt x="8386264" y="542591"/>
                  </a:lnTo>
                  <a:lnTo>
                    <a:pt x="8363165" y="575310"/>
                  </a:lnTo>
                  <a:lnTo>
                    <a:pt x="8328479" y="597138"/>
                  </a:lnTo>
                  <a:lnTo>
                    <a:pt x="8287600" y="604774"/>
                  </a:lnTo>
                  <a:lnTo>
                    <a:pt x="106730" y="604774"/>
                  </a:lnTo>
                  <a:lnTo>
                    <a:pt x="65887" y="597138"/>
                  </a:lnTo>
                  <a:lnTo>
                    <a:pt x="31254" y="575310"/>
                  </a:lnTo>
                  <a:lnTo>
                    <a:pt x="8121" y="542591"/>
                  </a:lnTo>
                  <a:lnTo>
                    <a:pt x="0" y="504063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5317" y="5538851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8287626" y="0"/>
                  </a:moveTo>
                  <a:lnTo>
                    <a:pt x="106743" y="0"/>
                  </a:lnTo>
                  <a:lnTo>
                    <a:pt x="85822" y="1942"/>
                  </a:lnTo>
                  <a:lnTo>
                    <a:pt x="47523" y="16877"/>
                  </a:lnTo>
                  <a:lnTo>
                    <a:pt x="17937" y="44828"/>
                  </a:lnTo>
                  <a:lnTo>
                    <a:pt x="2070" y="81004"/>
                  </a:lnTo>
                  <a:lnTo>
                    <a:pt x="0" y="100761"/>
                  </a:lnTo>
                  <a:lnTo>
                    <a:pt x="0" y="503986"/>
                  </a:lnTo>
                  <a:lnTo>
                    <a:pt x="8123" y="542563"/>
                  </a:lnTo>
                  <a:lnTo>
                    <a:pt x="31267" y="575271"/>
                  </a:lnTo>
                  <a:lnTo>
                    <a:pt x="65895" y="597115"/>
                  </a:lnTo>
                  <a:lnTo>
                    <a:pt x="106743" y="604786"/>
                  </a:lnTo>
                  <a:lnTo>
                    <a:pt x="8287626" y="604786"/>
                  </a:lnTo>
                  <a:lnTo>
                    <a:pt x="8328504" y="597115"/>
                  </a:lnTo>
                  <a:lnTo>
                    <a:pt x="8363191" y="575271"/>
                  </a:lnTo>
                  <a:lnTo>
                    <a:pt x="8386289" y="542563"/>
                  </a:lnTo>
                  <a:lnTo>
                    <a:pt x="8394433" y="503986"/>
                  </a:lnTo>
                  <a:lnTo>
                    <a:pt x="8394433" y="100761"/>
                  </a:lnTo>
                  <a:lnTo>
                    <a:pt x="8386289" y="62183"/>
                  </a:lnTo>
                  <a:lnTo>
                    <a:pt x="8363191" y="29464"/>
                  </a:lnTo>
                  <a:lnTo>
                    <a:pt x="8328504" y="7635"/>
                  </a:lnTo>
                  <a:lnTo>
                    <a:pt x="828762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5317" y="5538851"/>
              <a:ext cx="8394700" cy="605155"/>
            </a:xfrm>
            <a:custGeom>
              <a:avLst/>
              <a:gdLst/>
              <a:ahLst/>
              <a:cxnLst/>
              <a:rect l="l" t="t" r="r" b="b"/>
              <a:pathLst>
                <a:path w="8394700" h="605154">
                  <a:moveTo>
                    <a:pt x="0" y="100761"/>
                  </a:moveTo>
                  <a:lnTo>
                    <a:pt x="8128" y="62183"/>
                  </a:lnTo>
                  <a:lnTo>
                    <a:pt x="31267" y="29464"/>
                  </a:lnTo>
                  <a:lnTo>
                    <a:pt x="65895" y="7635"/>
                  </a:lnTo>
                  <a:lnTo>
                    <a:pt x="106743" y="0"/>
                  </a:lnTo>
                  <a:lnTo>
                    <a:pt x="8287626" y="0"/>
                  </a:lnTo>
                  <a:lnTo>
                    <a:pt x="8328504" y="7635"/>
                  </a:lnTo>
                  <a:lnTo>
                    <a:pt x="8363191" y="29464"/>
                  </a:lnTo>
                  <a:lnTo>
                    <a:pt x="8386289" y="62183"/>
                  </a:lnTo>
                  <a:lnTo>
                    <a:pt x="8394433" y="100761"/>
                  </a:lnTo>
                  <a:lnTo>
                    <a:pt x="8394433" y="503986"/>
                  </a:lnTo>
                  <a:lnTo>
                    <a:pt x="8386289" y="542563"/>
                  </a:lnTo>
                  <a:lnTo>
                    <a:pt x="8363191" y="575271"/>
                  </a:lnTo>
                  <a:lnTo>
                    <a:pt x="8328504" y="597115"/>
                  </a:lnTo>
                  <a:lnTo>
                    <a:pt x="8287626" y="604786"/>
                  </a:lnTo>
                  <a:lnTo>
                    <a:pt x="106743" y="604786"/>
                  </a:lnTo>
                  <a:lnTo>
                    <a:pt x="65895" y="597115"/>
                  </a:lnTo>
                  <a:lnTo>
                    <a:pt x="31267" y="575271"/>
                  </a:lnTo>
                  <a:lnTo>
                    <a:pt x="8123" y="542563"/>
                  </a:lnTo>
                  <a:lnTo>
                    <a:pt x="0" y="503986"/>
                  </a:lnTo>
                  <a:lnTo>
                    <a:pt x="0" y="10076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8002" y="1081532"/>
            <a:ext cx="8164830" cy="49866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928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Q1	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Chiến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lược tổ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chức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xác định cấu trúc HTTT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nào?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690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Q2	5 thành phần nào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trúc ngành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doanh?</a:t>
            </a:r>
            <a:endParaRPr sz="2000" dirty="0">
              <a:latin typeface="Arial"/>
              <a:cs typeface="Arial"/>
            </a:endParaRPr>
          </a:p>
          <a:p>
            <a:pPr marL="637540" marR="5080" indent="-624840">
              <a:lnSpc>
                <a:spcPts val="2160"/>
              </a:lnSpc>
              <a:spcBef>
                <a:spcPts val="1920"/>
              </a:spcBef>
              <a:tabLst>
                <a:tab pos="63690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Q3	</a:t>
            </a:r>
            <a:r>
              <a:rPr sz="2000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sz="2000" b="1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 err="1" smtClean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20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tích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trúc ngành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kinh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doanh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chiến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lược 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cạnh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tranh như thế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nào?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  <a:tabLst>
                <a:tab pos="63690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Chiến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lược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cạnh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chuỗi giá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trị như thế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nào?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690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Q5	Làm thế nào để quy trình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giá trị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 marL="637540" marR="412115" indent="-624840">
              <a:lnSpc>
                <a:spcPts val="2160"/>
              </a:lnSpc>
              <a:spcBef>
                <a:spcPts val="1920"/>
              </a:spcBef>
              <a:tabLst>
                <a:tab pos="63690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Q6	Chiến lược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cạnh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tranh xác định quy trình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vụ và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cấu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hệ thống thông tin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  <a:tabLst>
                <a:tab pos="7239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Q7	Hệ thống thông tin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cung cấp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lợi thế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cạnh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tranh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tabLst>
                <a:tab pos="75946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Q8	</a:t>
            </a:r>
            <a:r>
              <a:rPr sz="2000" b="1" dirty="0" smtClean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 (bonus)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37880" y="6369008"/>
            <a:ext cx="2717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62025" y="71386"/>
            <a:ext cx="7967980" cy="82867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50"/>
              </a:spcBef>
            </a:pPr>
            <a:r>
              <a:rPr spc="-5" dirty="0"/>
              <a:t>Nội </a:t>
            </a:r>
            <a:r>
              <a:rPr spc="-10" dirty="0"/>
              <a:t>dung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85200" cy="6197600"/>
            <a:chOff x="-12700" y="0"/>
            <a:chExt cx="858520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1600136"/>
              <a:ext cx="8039100" cy="4526280"/>
            </a:xfrm>
            <a:custGeom>
              <a:avLst/>
              <a:gdLst/>
              <a:ahLst/>
              <a:cxnLst/>
              <a:rect l="l" t="t" r="r" b="b"/>
              <a:pathLst>
                <a:path w="8039100" h="4526280">
                  <a:moveTo>
                    <a:pt x="80391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8039100" y="4526026"/>
                  </a:lnTo>
                  <a:lnTo>
                    <a:pt x="8039100" y="0"/>
                  </a:lnTo>
                  <a:close/>
                </a:path>
              </a:pathLst>
            </a:custGeom>
            <a:solidFill>
              <a:srgbClr val="B4D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6523" y="1603375"/>
              <a:ext cx="7732814" cy="7143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6523" y="1603375"/>
              <a:ext cx="7733030" cy="714375"/>
            </a:xfrm>
            <a:custGeom>
              <a:avLst/>
              <a:gdLst/>
              <a:ahLst/>
              <a:cxnLst/>
              <a:rect l="l" t="t" r="r" b="b"/>
              <a:pathLst>
                <a:path w="7733030" h="714375">
                  <a:moveTo>
                    <a:pt x="7732814" y="714375"/>
                  </a:moveTo>
                  <a:lnTo>
                    <a:pt x="358990" y="714375"/>
                  </a:lnTo>
                  <a:lnTo>
                    <a:pt x="0" y="357124"/>
                  </a:lnTo>
                  <a:lnTo>
                    <a:pt x="358990" y="0"/>
                  </a:lnTo>
                  <a:lnTo>
                    <a:pt x="7732814" y="0"/>
                  </a:lnTo>
                  <a:lnTo>
                    <a:pt x="7732814" y="714375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377" y="1603375"/>
              <a:ext cx="717740" cy="714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4377" y="1603375"/>
              <a:ext cx="718185" cy="714375"/>
            </a:xfrm>
            <a:custGeom>
              <a:avLst/>
              <a:gdLst/>
              <a:ahLst/>
              <a:cxnLst/>
              <a:rect l="l" t="t" r="r" b="b"/>
              <a:pathLst>
                <a:path w="718185" h="714375">
                  <a:moveTo>
                    <a:pt x="0" y="357250"/>
                  </a:moveTo>
                  <a:lnTo>
                    <a:pt x="3276" y="308762"/>
                  </a:lnTo>
                  <a:lnTo>
                    <a:pt x="12819" y="262260"/>
                  </a:lnTo>
                  <a:lnTo>
                    <a:pt x="28203" y="218170"/>
                  </a:lnTo>
                  <a:lnTo>
                    <a:pt x="48998" y="176915"/>
                  </a:lnTo>
                  <a:lnTo>
                    <a:pt x="74779" y="138922"/>
                  </a:lnTo>
                  <a:lnTo>
                    <a:pt x="105116" y="104616"/>
                  </a:lnTo>
                  <a:lnTo>
                    <a:pt x="139582" y="74421"/>
                  </a:lnTo>
                  <a:lnTo>
                    <a:pt x="177751" y="48763"/>
                  </a:lnTo>
                  <a:lnTo>
                    <a:pt x="219193" y="28066"/>
                  </a:lnTo>
                  <a:lnTo>
                    <a:pt x="263482" y="12757"/>
                  </a:lnTo>
                  <a:lnTo>
                    <a:pt x="310190" y="3260"/>
                  </a:lnTo>
                  <a:lnTo>
                    <a:pt x="358889" y="0"/>
                  </a:lnTo>
                  <a:lnTo>
                    <a:pt x="407584" y="3260"/>
                  </a:lnTo>
                  <a:lnTo>
                    <a:pt x="454288" y="12757"/>
                  </a:lnTo>
                  <a:lnTo>
                    <a:pt x="498573" y="28066"/>
                  </a:lnTo>
                  <a:lnTo>
                    <a:pt x="540011" y="48763"/>
                  </a:lnTo>
                  <a:lnTo>
                    <a:pt x="578176" y="74421"/>
                  </a:lnTo>
                  <a:lnTo>
                    <a:pt x="612638" y="104616"/>
                  </a:lnTo>
                  <a:lnTo>
                    <a:pt x="642971" y="138922"/>
                  </a:lnTo>
                  <a:lnTo>
                    <a:pt x="668748" y="176915"/>
                  </a:lnTo>
                  <a:lnTo>
                    <a:pt x="689541" y="218170"/>
                  </a:lnTo>
                  <a:lnTo>
                    <a:pt x="704922" y="262260"/>
                  </a:lnTo>
                  <a:lnTo>
                    <a:pt x="714464" y="308762"/>
                  </a:lnTo>
                  <a:lnTo>
                    <a:pt x="717740" y="357250"/>
                  </a:lnTo>
                  <a:lnTo>
                    <a:pt x="714464" y="405709"/>
                  </a:lnTo>
                  <a:lnTo>
                    <a:pt x="704922" y="452187"/>
                  </a:lnTo>
                  <a:lnTo>
                    <a:pt x="689541" y="496258"/>
                  </a:lnTo>
                  <a:lnTo>
                    <a:pt x="668748" y="537496"/>
                  </a:lnTo>
                  <a:lnTo>
                    <a:pt x="642971" y="575477"/>
                  </a:lnTo>
                  <a:lnTo>
                    <a:pt x="612638" y="609774"/>
                  </a:lnTo>
                  <a:lnTo>
                    <a:pt x="578176" y="639962"/>
                  </a:lnTo>
                  <a:lnTo>
                    <a:pt x="540011" y="665616"/>
                  </a:lnTo>
                  <a:lnTo>
                    <a:pt x="498573" y="686309"/>
                  </a:lnTo>
                  <a:lnTo>
                    <a:pt x="454288" y="701617"/>
                  </a:lnTo>
                  <a:lnTo>
                    <a:pt x="407584" y="711114"/>
                  </a:lnTo>
                  <a:lnTo>
                    <a:pt x="358889" y="714375"/>
                  </a:lnTo>
                  <a:lnTo>
                    <a:pt x="310190" y="711114"/>
                  </a:lnTo>
                  <a:lnTo>
                    <a:pt x="263482" y="701617"/>
                  </a:lnTo>
                  <a:lnTo>
                    <a:pt x="219193" y="686309"/>
                  </a:lnTo>
                  <a:lnTo>
                    <a:pt x="177751" y="665616"/>
                  </a:lnTo>
                  <a:lnTo>
                    <a:pt x="139582" y="639962"/>
                  </a:lnTo>
                  <a:lnTo>
                    <a:pt x="105116" y="609774"/>
                  </a:lnTo>
                  <a:lnTo>
                    <a:pt x="74779" y="575477"/>
                  </a:lnTo>
                  <a:lnTo>
                    <a:pt x="48998" y="537496"/>
                  </a:lnTo>
                  <a:lnTo>
                    <a:pt x="28203" y="496258"/>
                  </a:lnTo>
                  <a:lnTo>
                    <a:pt x="12819" y="452187"/>
                  </a:lnTo>
                  <a:lnTo>
                    <a:pt x="3276" y="405709"/>
                  </a:lnTo>
                  <a:lnTo>
                    <a:pt x="0" y="3572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6523" y="2532126"/>
              <a:ext cx="7732814" cy="714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6523" y="2532126"/>
              <a:ext cx="7733030" cy="714375"/>
            </a:xfrm>
            <a:custGeom>
              <a:avLst/>
              <a:gdLst/>
              <a:ahLst/>
              <a:cxnLst/>
              <a:rect l="l" t="t" r="r" b="b"/>
              <a:pathLst>
                <a:path w="7733030" h="714375">
                  <a:moveTo>
                    <a:pt x="7732814" y="714248"/>
                  </a:moveTo>
                  <a:lnTo>
                    <a:pt x="358990" y="714248"/>
                  </a:lnTo>
                  <a:lnTo>
                    <a:pt x="0" y="357124"/>
                  </a:lnTo>
                  <a:lnTo>
                    <a:pt x="358990" y="0"/>
                  </a:lnTo>
                  <a:lnTo>
                    <a:pt x="7732814" y="0"/>
                  </a:lnTo>
                  <a:lnTo>
                    <a:pt x="7732814" y="714248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23" y="2531998"/>
              <a:ext cx="717842" cy="714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523" y="2531998"/>
              <a:ext cx="718185" cy="715010"/>
            </a:xfrm>
            <a:custGeom>
              <a:avLst/>
              <a:gdLst/>
              <a:ahLst/>
              <a:cxnLst/>
              <a:rect l="l" t="t" r="r" b="b"/>
              <a:pathLst>
                <a:path w="718185" h="715010">
                  <a:moveTo>
                    <a:pt x="0" y="357250"/>
                  </a:moveTo>
                  <a:lnTo>
                    <a:pt x="3276" y="308789"/>
                  </a:lnTo>
                  <a:lnTo>
                    <a:pt x="12819" y="262304"/>
                  </a:lnTo>
                  <a:lnTo>
                    <a:pt x="28203" y="218223"/>
                  </a:lnTo>
                  <a:lnTo>
                    <a:pt x="48998" y="176972"/>
                  </a:lnTo>
                  <a:lnTo>
                    <a:pt x="74779" y="138976"/>
                  </a:lnTo>
                  <a:lnTo>
                    <a:pt x="105116" y="104663"/>
                  </a:lnTo>
                  <a:lnTo>
                    <a:pt x="139582" y="74459"/>
                  </a:lnTo>
                  <a:lnTo>
                    <a:pt x="177751" y="48791"/>
                  </a:lnTo>
                  <a:lnTo>
                    <a:pt x="219193" y="28084"/>
                  </a:lnTo>
                  <a:lnTo>
                    <a:pt x="263482" y="12766"/>
                  </a:lnTo>
                  <a:lnTo>
                    <a:pt x="310190" y="3262"/>
                  </a:lnTo>
                  <a:lnTo>
                    <a:pt x="358889" y="0"/>
                  </a:lnTo>
                  <a:lnTo>
                    <a:pt x="407589" y="3262"/>
                  </a:lnTo>
                  <a:lnTo>
                    <a:pt x="454300" y="12766"/>
                  </a:lnTo>
                  <a:lnTo>
                    <a:pt x="498595" y="28084"/>
                  </a:lnTo>
                  <a:lnTo>
                    <a:pt x="540043" y="48791"/>
                  </a:lnTo>
                  <a:lnTo>
                    <a:pt x="578219" y="74459"/>
                  </a:lnTo>
                  <a:lnTo>
                    <a:pt x="612694" y="104663"/>
                  </a:lnTo>
                  <a:lnTo>
                    <a:pt x="643039" y="138976"/>
                  </a:lnTo>
                  <a:lnTo>
                    <a:pt x="668826" y="176972"/>
                  </a:lnTo>
                  <a:lnTo>
                    <a:pt x="689628" y="218223"/>
                  </a:lnTo>
                  <a:lnTo>
                    <a:pt x="705017" y="262304"/>
                  </a:lnTo>
                  <a:lnTo>
                    <a:pt x="714564" y="308789"/>
                  </a:lnTo>
                  <a:lnTo>
                    <a:pt x="717842" y="357250"/>
                  </a:lnTo>
                  <a:lnTo>
                    <a:pt x="714564" y="405712"/>
                  </a:lnTo>
                  <a:lnTo>
                    <a:pt x="705017" y="452197"/>
                  </a:lnTo>
                  <a:lnTo>
                    <a:pt x="689628" y="496278"/>
                  </a:lnTo>
                  <a:lnTo>
                    <a:pt x="668826" y="537529"/>
                  </a:lnTo>
                  <a:lnTo>
                    <a:pt x="643039" y="575525"/>
                  </a:lnTo>
                  <a:lnTo>
                    <a:pt x="612694" y="609838"/>
                  </a:lnTo>
                  <a:lnTo>
                    <a:pt x="578219" y="640042"/>
                  </a:lnTo>
                  <a:lnTo>
                    <a:pt x="540043" y="665710"/>
                  </a:lnTo>
                  <a:lnTo>
                    <a:pt x="498595" y="686417"/>
                  </a:lnTo>
                  <a:lnTo>
                    <a:pt x="454300" y="701735"/>
                  </a:lnTo>
                  <a:lnTo>
                    <a:pt x="407589" y="711239"/>
                  </a:lnTo>
                  <a:lnTo>
                    <a:pt x="358889" y="714501"/>
                  </a:lnTo>
                  <a:lnTo>
                    <a:pt x="310190" y="711239"/>
                  </a:lnTo>
                  <a:lnTo>
                    <a:pt x="263482" y="701735"/>
                  </a:lnTo>
                  <a:lnTo>
                    <a:pt x="219193" y="686417"/>
                  </a:lnTo>
                  <a:lnTo>
                    <a:pt x="177751" y="665710"/>
                  </a:lnTo>
                  <a:lnTo>
                    <a:pt x="139582" y="640042"/>
                  </a:lnTo>
                  <a:lnTo>
                    <a:pt x="105116" y="609838"/>
                  </a:lnTo>
                  <a:lnTo>
                    <a:pt x="74779" y="575525"/>
                  </a:lnTo>
                  <a:lnTo>
                    <a:pt x="48998" y="537529"/>
                  </a:lnTo>
                  <a:lnTo>
                    <a:pt x="28203" y="496278"/>
                  </a:lnTo>
                  <a:lnTo>
                    <a:pt x="12819" y="452197"/>
                  </a:lnTo>
                  <a:lnTo>
                    <a:pt x="3276" y="405712"/>
                  </a:lnTo>
                  <a:lnTo>
                    <a:pt x="0" y="3572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6523" y="3505200"/>
              <a:ext cx="7732814" cy="715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6523" y="3505200"/>
              <a:ext cx="7733030" cy="716280"/>
            </a:xfrm>
            <a:custGeom>
              <a:avLst/>
              <a:gdLst/>
              <a:ahLst/>
              <a:cxnLst/>
              <a:rect l="l" t="t" r="r" b="b"/>
              <a:pathLst>
                <a:path w="7733030" h="716279">
                  <a:moveTo>
                    <a:pt x="7732814" y="715899"/>
                  </a:moveTo>
                  <a:lnTo>
                    <a:pt x="358990" y="715899"/>
                  </a:lnTo>
                  <a:lnTo>
                    <a:pt x="0" y="358013"/>
                  </a:lnTo>
                  <a:lnTo>
                    <a:pt x="358990" y="0"/>
                  </a:lnTo>
                  <a:lnTo>
                    <a:pt x="7732814" y="0"/>
                  </a:lnTo>
                  <a:lnTo>
                    <a:pt x="7732814" y="715899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968" y="3459226"/>
              <a:ext cx="1161173" cy="8079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968" y="3459226"/>
              <a:ext cx="1161415" cy="808355"/>
            </a:xfrm>
            <a:custGeom>
              <a:avLst/>
              <a:gdLst/>
              <a:ahLst/>
              <a:cxnLst/>
              <a:rect l="l" t="t" r="r" b="b"/>
              <a:pathLst>
                <a:path w="1161414" h="808354">
                  <a:moveTo>
                    <a:pt x="0" y="403987"/>
                  </a:moveTo>
                  <a:lnTo>
                    <a:pt x="2657" y="365076"/>
                  </a:lnTo>
                  <a:lnTo>
                    <a:pt x="10469" y="327213"/>
                  </a:lnTo>
                  <a:lnTo>
                    <a:pt x="23190" y="290567"/>
                  </a:lnTo>
                  <a:lnTo>
                    <a:pt x="40578" y="255306"/>
                  </a:lnTo>
                  <a:lnTo>
                    <a:pt x="62390" y="221600"/>
                  </a:lnTo>
                  <a:lnTo>
                    <a:pt x="88382" y="189618"/>
                  </a:lnTo>
                  <a:lnTo>
                    <a:pt x="118310" y="159529"/>
                  </a:lnTo>
                  <a:lnTo>
                    <a:pt x="151932" y="131503"/>
                  </a:lnTo>
                  <a:lnTo>
                    <a:pt x="189005" y="105708"/>
                  </a:lnTo>
                  <a:lnTo>
                    <a:pt x="229284" y="82315"/>
                  </a:lnTo>
                  <a:lnTo>
                    <a:pt x="272527" y="61491"/>
                  </a:lnTo>
                  <a:lnTo>
                    <a:pt x="318490" y="43407"/>
                  </a:lnTo>
                  <a:lnTo>
                    <a:pt x="366930" y="28232"/>
                  </a:lnTo>
                  <a:lnTo>
                    <a:pt x="417603" y="16134"/>
                  </a:lnTo>
                  <a:lnTo>
                    <a:pt x="470267" y="7283"/>
                  </a:lnTo>
                  <a:lnTo>
                    <a:pt x="524678" y="1849"/>
                  </a:lnTo>
                  <a:lnTo>
                    <a:pt x="580593" y="0"/>
                  </a:lnTo>
                  <a:lnTo>
                    <a:pt x="636501" y="1849"/>
                  </a:lnTo>
                  <a:lnTo>
                    <a:pt x="690907" y="7283"/>
                  </a:lnTo>
                  <a:lnTo>
                    <a:pt x="743567" y="16134"/>
                  </a:lnTo>
                  <a:lnTo>
                    <a:pt x="794238" y="28232"/>
                  </a:lnTo>
                  <a:lnTo>
                    <a:pt x="842676" y="43407"/>
                  </a:lnTo>
                  <a:lnTo>
                    <a:pt x="888638" y="61491"/>
                  </a:lnTo>
                  <a:lnTo>
                    <a:pt x="931880" y="82315"/>
                  </a:lnTo>
                  <a:lnTo>
                    <a:pt x="972160" y="105708"/>
                  </a:lnTo>
                  <a:lnTo>
                    <a:pt x="1009233" y="131503"/>
                  </a:lnTo>
                  <a:lnTo>
                    <a:pt x="1042856" y="159529"/>
                  </a:lnTo>
                  <a:lnTo>
                    <a:pt x="1072786" y="189618"/>
                  </a:lnTo>
                  <a:lnTo>
                    <a:pt x="1098779" y="221600"/>
                  </a:lnTo>
                  <a:lnTo>
                    <a:pt x="1120592" y="255306"/>
                  </a:lnTo>
                  <a:lnTo>
                    <a:pt x="1137981" y="290567"/>
                  </a:lnTo>
                  <a:lnTo>
                    <a:pt x="1150703" y="327213"/>
                  </a:lnTo>
                  <a:lnTo>
                    <a:pt x="1158515" y="365076"/>
                  </a:lnTo>
                  <a:lnTo>
                    <a:pt x="1161173" y="403987"/>
                  </a:lnTo>
                  <a:lnTo>
                    <a:pt x="1158515" y="442897"/>
                  </a:lnTo>
                  <a:lnTo>
                    <a:pt x="1150703" y="480760"/>
                  </a:lnTo>
                  <a:lnTo>
                    <a:pt x="1137981" y="517406"/>
                  </a:lnTo>
                  <a:lnTo>
                    <a:pt x="1120592" y="552667"/>
                  </a:lnTo>
                  <a:lnTo>
                    <a:pt x="1098779" y="586373"/>
                  </a:lnTo>
                  <a:lnTo>
                    <a:pt x="1072786" y="618355"/>
                  </a:lnTo>
                  <a:lnTo>
                    <a:pt x="1042856" y="648444"/>
                  </a:lnTo>
                  <a:lnTo>
                    <a:pt x="1009233" y="676470"/>
                  </a:lnTo>
                  <a:lnTo>
                    <a:pt x="972160" y="702265"/>
                  </a:lnTo>
                  <a:lnTo>
                    <a:pt x="931880" y="725658"/>
                  </a:lnTo>
                  <a:lnTo>
                    <a:pt x="888638" y="746482"/>
                  </a:lnTo>
                  <a:lnTo>
                    <a:pt x="842676" y="764566"/>
                  </a:lnTo>
                  <a:lnTo>
                    <a:pt x="794238" y="779741"/>
                  </a:lnTo>
                  <a:lnTo>
                    <a:pt x="743567" y="791839"/>
                  </a:lnTo>
                  <a:lnTo>
                    <a:pt x="690907" y="800690"/>
                  </a:lnTo>
                  <a:lnTo>
                    <a:pt x="636501" y="806124"/>
                  </a:lnTo>
                  <a:lnTo>
                    <a:pt x="580593" y="807974"/>
                  </a:lnTo>
                  <a:lnTo>
                    <a:pt x="524678" y="806124"/>
                  </a:lnTo>
                  <a:lnTo>
                    <a:pt x="470267" y="800690"/>
                  </a:lnTo>
                  <a:lnTo>
                    <a:pt x="417603" y="791839"/>
                  </a:lnTo>
                  <a:lnTo>
                    <a:pt x="366930" y="779741"/>
                  </a:lnTo>
                  <a:lnTo>
                    <a:pt x="318490" y="764566"/>
                  </a:lnTo>
                  <a:lnTo>
                    <a:pt x="272527" y="746482"/>
                  </a:lnTo>
                  <a:lnTo>
                    <a:pt x="229284" y="725658"/>
                  </a:lnTo>
                  <a:lnTo>
                    <a:pt x="189005" y="702265"/>
                  </a:lnTo>
                  <a:lnTo>
                    <a:pt x="151932" y="676470"/>
                  </a:lnTo>
                  <a:lnTo>
                    <a:pt x="118310" y="648444"/>
                  </a:lnTo>
                  <a:lnTo>
                    <a:pt x="88382" y="618355"/>
                  </a:lnTo>
                  <a:lnTo>
                    <a:pt x="62390" y="586373"/>
                  </a:lnTo>
                  <a:lnTo>
                    <a:pt x="40578" y="552667"/>
                  </a:lnTo>
                  <a:lnTo>
                    <a:pt x="23190" y="517406"/>
                  </a:lnTo>
                  <a:lnTo>
                    <a:pt x="10469" y="480760"/>
                  </a:lnTo>
                  <a:lnTo>
                    <a:pt x="2657" y="442897"/>
                  </a:lnTo>
                  <a:lnTo>
                    <a:pt x="0" y="4039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6523" y="4479925"/>
              <a:ext cx="7732814" cy="7143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6523" y="4479925"/>
              <a:ext cx="7733030" cy="714375"/>
            </a:xfrm>
            <a:custGeom>
              <a:avLst/>
              <a:gdLst/>
              <a:ahLst/>
              <a:cxnLst/>
              <a:rect l="l" t="t" r="r" b="b"/>
              <a:pathLst>
                <a:path w="7733030" h="714375">
                  <a:moveTo>
                    <a:pt x="7732814" y="714375"/>
                  </a:moveTo>
                  <a:lnTo>
                    <a:pt x="358990" y="714375"/>
                  </a:lnTo>
                  <a:lnTo>
                    <a:pt x="0" y="357124"/>
                  </a:lnTo>
                  <a:lnTo>
                    <a:pt x="358990" y="0"/>
                  </a:lnTo>
                  <a:lnTo>
                    <a:pt x="7732814" y="0"/>
                  </a:lnTo>
                  <a:lnTo>
                    <a:pt x="7732814" y="714375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6523" y="4479925"/>
              <a:ext cx="717842" cy="7143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6523" y="4479925"/>
              <a:ext cx="718185" cy="714375"/>
            </a:xfrm>
            <a:custGeom>
              <a:avLst/>
              <a:gdLst/>
              <a:ahLst/>
              <a:cxnLst/>
              <a:rect l="l" t="t" r="r" b="b"/>
              <a:pathLst>
                <a:path w="718185" h="714375">
                  <a:moveTo>
                    <a:pt x="0" y="357124"/>
                  </a:moveTo>
                  <a:lnTo>
                    <a:pt x="3276" y="308665"/>
                  </a:lnTo>
                  <a:lnTo>
                    <a:pt x="12819" y="262187"/>
                  </a:lnTo>
                  <a:lnTo>
                    <a:pt x="28203" y="218116"/>
                  </a:lnTo>
                  <a:lnTo>
                    <a:pt x="48998" y="176878"/>
                  </a:lnTo>
                  <a:lnTo>
                    <a:pt x="74779" y="138897"/>
                  </a:lnTo>
                  <a:lnTo>
                    <a:pt x="105116" y="104600"/>
                  </a:lnTo>
                  <a:lnTo>
                    <a:pt x="139582" y="74412"/>
                  </a:lnTo>
                  <a:lnTo>
                    <a:pt x="177751" y="48758"/>
                  </a:lnTo>
                  <a:lnTo>
                    <a:pt x="219193" y="28065"/>
                  </a:lnTo>
                  <a:lnTo>
                    <a:pt x="263482" y="12757"/>
                  </a:lnTo>
                  <a:lnTo>
                    <a:pt x="310190" y="3260"/>
                  </a:lnTo>
                  <a:lnTo>
                    <a:pt x="358889" y="0"/>
                  </a:lnTo>
                  <a:lnTo>
                    <a:pt x="407589" y="3260"/>
                  </a:lnTo>
                  <a:lnTo>
                    <a:pt x="454300" y="12757"/>
                  </a:lnTo>
                  <a:lnTo>
                    <a:pt x="498595" y="28065"/>
                  </a:lnTo>
                  <a:lnTo>
                    <a:pt x="540043" y="48758"/>
                  </a:lnTo>
                  <a:lnTo>
                    <a:pt x="578219" y="74412"/>
                  </a:lnTo>
                  <a:lnTo>
                    <a:pt x="612694" y="104600"/>
                  </a:lnTo>
                  <a:lnTo>
                    <a:pt x="643039" y="138897"/>
                  </a:lnTo>
                  <a:lnTo>
                    <a:pt x="668826" y="176878"/>
                  </a:lnTo>
                  <a:lnTo>
                    <a:pt x="689628" y="218116"/>
                  </a:lnTo>
                  <a:lnTo>
                    <a:pt x="705017" y="262187"/>
                  </a:lnTo>
                  <a:lnTo>
                    <a:pt x="714564" y="308665"/>
                  </a:lnTo>
                  <a:lnTo>
                    <a:pt x="717842" y="357124"/>
                  </a:lnTo>
                  <a:lnTo>
                    <a:pt x="714564" y="405612"/>
                  </a:lnTo>
                  <a:lnTo>
                    <a:pt x="705017" y="452114"/>
                  </a:lnTo>
                  <a:lnTo>
                    <a:pt x="689628" y="496204"/>
                  </a:lnTo>
                  <a:lnTo>
                    <a:pt x="668826" y="537459"/>
                  </a:lnTo>
                  <a:lnTo>
                    <a:pt x="643039" y="575452"/>
                  </a:lnTo>
                  <a:lnTo>
                    <a:pt x="612694" y="609758"/>
                  </a:lnTo>
                  <a:lnTo>
                    <a:pt x="578219" y="639953"/>
                  </a:lnTo>
                  <a:lnTo>
                    <a:pt x="540043" y="665611"/>
                  </a:lnTo>
                  <a:lnTo>
                    <a:pt x="498595" y="686307"/>
                  </a:lnTo>
                  <a:lnTo>
                    <a:pt x="454300" y="701617"/>
                  </a:lnTo>
                  <a:lnTo>
                    <a:pt x="407589" y="711114"/>
                  </a:lnTo>
                  <a:lnTo>
                    <a:pt x="358889" y="714375"/>
                  </a:lnTo>
                  <a:lnTo>
                    <a:pt x="310190" y="711114"/>
                  </a:lnTo>
                  <a:lnTo>
                    <a:pt x="263482" y="701617"/>
                  </a:lnTo>
                  <a:lnTo>
                    <a:pt x="219193" y="686308"/>
                  </a:lnTo>
                  <a:lnTo>
                    <a:pt x="177751" y="665611"/>
                  </a:lnTo>
                  <a:lnTo>
                    <a:pt x="139582" y="639953"/>
                  </a:lnTo>
                  <a:lnTo>
                    <a:pt x="105116" y="609758"/>
                  </a:lnTo>
                  <a:lnTo>
                    <a:pt x="74779" y="575452"/>
                  </a:lnTo>
                  <a:lnTo>
                    <a:pt x="48998" y="537459"/>
                  </a:lnTo>
                  <a:lnTo>
                    <a:pt x="28203" y="496204"/>
                  </a:lnTo>
                  <a:lnTo>
                    <a:pt x="12819" y="452114"/>
                  </a:lnTo>
                  <a:lnTo>
                    <a:pt x="3276" y="405612"/>
                  </a:lnTo>
                  <a:lnTo>
                    <a:pt x="0" y="35712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6523" y="5334000"/>
              <a:ext cx="7732814" cy="7889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6523" y="5334000"/>
              <a:ext cx="7733030" cy="789305"/>
            </a:xfrm>
            <a:custGeom>
              <a:avLst/>
              <a:gdLst/>
              <a:ahLst/>
              <a:cxnLst/>
              <a:rect l="l" t="t" r="r" b="b"/>
              <a:pathLst>
                <a:path w="7733030" h="789304">
                  <a:moveTo>
                    <a:pt x="7732814" y="788987"/>
                  </a:moveTo>
                  <a:lnTo>
                    <a:pt x="358990" y="788987"/>
                  </a:lnTo>
                  <a:lnTo>
                    <a:pt x="0" y="394487"/>
                  </a:lnTo>
                  <a:lnTo>
                    <a:pt x="358990" y="0"/>
                  </a:lnTo>
                  <a:lnTo>
                    <a:pt x="7732814" y="0"/>
                  </a:lnTo>
                  <a:lnTo>
                    <a:pt x="7732814" y="78898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82545" y="1738121"/>
            <a:ext cx="5701030" cy="432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cường các sản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phẩm hiện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endParaRPr sz="2400">
              <a:latin typeface="Arial"/>
              <a:cs typeface="Arial"/>
            </a:endParaRPr>
          </a:p>
          <a:p>
            <a:pPr marL="12700" marR="1511935">
              <a:lnSpc>
                <a:spcPts val="7670"/>
              </a:lnSpc>
              <a:spcBef>
                <a:spcPts val="71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Tạo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ra các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sản phẩm khác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biệt 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Giữ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chặt khách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Cản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trở các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thủ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 nhập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trường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Arial"/>
              <a:cs typeface="Arial"/>
            </a:endParaRPr>
          </a:p>
          <a:p>
            <a:pPr marL="12700" marR="5080">
              <a:lnSpc>
                <a:spcPts val="258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Tăng lợi nhuận bằng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giảm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phí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giảm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28637" y="452437"/>
            <a:ext cx="8010525" cy="5683250"/>
            <a:chOff x="528637" y="452437"/>
            <a:chExt cx="8010525" cy="5683250"/>
          </a:xfrm>
        </p:grpSpPr>
        <p:sp>
          <p:nvSpPr>
            <p:cNvPr id="24" name="object 24"/>
            <p:cNvSpPr/>
            <p:nvPr/>
          </p:nvSpPr>
          <p:spPr>
            <a:xfrm>
              <a:off x="686523" y="5408676"/>
              <a:ext cx="717842" cy="71431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6523" y="5408676"/>
              <a:ext cx="718185" cy="714375"/>
            </a:xfrm>
            <a:custGeom>
              <a:avLst/>
              <a:gdLst/>
              <a:ahLst/>
              <a:cxnLst/>
              <a:rect l="l" t="t" r="r" b="b"/>
              <a:pathLst>
                <a:path w="718185" h="714375">
                  <a:moveTo>
                    <a:pt x="0" y="357124"/>
                  </a:moveTo>
                  <a:lnTo>
                    <a:pt x="3276" y="308665"/>
                  </a:lnTo>
                  <a:lnTo>
                    <a:pt x="12819" y="262187"/>
                  </a:lnTo>
                  <a:lnTo>
                    <a:pt x="28203" y="218116"/>
                  </a:lnTo>
                  <a:lnTo>
                    <a:pt x="48998" y="176878"/>
                  </a:lnTo>
                  <a:lnTo>
                    <a:pt x="74779" y="138897"/>
                  </a:lnTo>
                  <a:lnTo>
                    <a:pt x="105116" y="104600"/>
                  </a:lnTo>
                  <a:lnTo>
                    <a:pt x="139582" y="74412"/>
                  </a:lnTo>
                  <a:lnTo>
                    <a:pt x="177751" y="48758"/>
                  </a:lnTo>
                  <a:lnTo>
                    <a:pt x="219193" y="28065"/>
                  </a:lnTo>
                  <a:lnTo>
                    <a:pt x="263482" y="12757"/>
                  </a:lnTo>
                  <a:lnTo>
                    <a:pt x="310190" y="3260"/>
                  </a:lnTo>
                  <a:lnTo>
                    <a:pt x="358889" y="0"/>
                  </a:lnTo>
                  <a:lnTo>
                    <a:pt x="407589" y="3260"/>
                  </a:lnTo>
                  <a:lnTo>
                    <a:pt x="454300" y="12757"/>
                  </a:lnTo>
                  <a:lnTo>
                    <a:pt x="498595" y="28065"/>
                  </a:lnTo>
                  <a:lnTo>
                    <a:pt x="540043" y="48758"/>
                  </a:lnTo>
                  <a:lnTo>
                    <a:pt x="578219" y="74412"/>
                  </a:lnTo>
                  <a:lnTo>
                    <a:pt x="612694" y="104600"/>
                  </a:lnTo>
                  <a:lnTo>
                    <a:pt x="643039" y="138897"/>
                  </a:lnTo>
                  <a:lnTo>
                    <a:pt x="668826" y="176878"/>
                  </a:lnTo>
                  <a:lnTo>
                    <a:pt x="689628" y="218116"/>
                  </a:lnTo>
                  <a:lnTo>
                    <a:pt x="705017" y="262187"/>
                  </a:lnTo>
                  <a:lnTo>
                    <a:pt x="714564" y="308665"/>
                  </a:lnTo>
                  <a:lnTo>
                    <a:pt x="717842" y="357124"/>
                  </a:lnTo>
                  <a:lnTo>
                    <a:pt x="714564" y="405592"/>
                  </a:lnTo>
                  <a:lnTo>
                    <a:pt x="705017" y="452078"/>
                  </a:lnTo>
                  <a:lnTo>
                    <a:pt x="689628" y="496157"/>
                  </a:lnTo>
                  <a:lnTo>
                    <a:pt x="668826" y="537403"/>
                  </a:lnTo>
                  <a:lnTo>
                    <a:pt x="643039" y="575390"/>
                  </a:lnTo>
                  <a:lnTo>
                    <a:pt x="612694" y="609693"/>
                  </a:lnTo>
                  <a:lnTo>
                    <a:pt x="578219" y="639886"/>
                  </a:lnTo>
                  <a:lnTo>
                    <a:pt x="540043" y="665544"/>
                  </a:lnTo>
                  <a:lnTo>
                    <a:pt x="498595" y="686241"/>
                  </a:lnTo>
                  <a:lnTo>
                    <a:pt x="454300" y="701552"/>
                  </a:lnTo>
                  <a:lnTo>
                    <a:pt x="407589" y="711050"/>
                  </a:lnTo>
                  <a:lnTo>
                    <a:pt x="358889" y="714311"/>
                  </a:lnTo>
                  <a:lnTo>
                    <a:pt x="310190" y="711050"/>
                  </a:lnTo>
                  <a:lnTo>
                    <a:pt x="263482" y="701552"/>
                  </a:lnTo>
                  <a:lnTo>
                    <a:pt x="219193" y="686241"/>
                  </a:lnTo>
                  <a:lnTo>
                    <a:pt x="177751" y="665544"/>
                  </a:lnTo>
                  <a:lnTo>
                    <a:pt x="139582" y="639886"/>
                  </a:lnTo>
                  <a:lnTo>
                    <a:pt x="105116" y="609693"/>
                  </a:lnTo>
                  <a:lnTo>
                    <a:pt x="74779" y="575390"/>
                  </a:lnTo>
                  <a:lnTo>
                    <a:pt x="48998" y="537403"/>
                  </a:lnTo>
                  <a:lnTo>
                    <a:pt x="28203" y="496157"/>
                  </a:lnTo>
                  <a:lnTo>
                    <a:pt x="12819" y="452078"/>
                  </a:lnTo>
                  <a:lnTo>
                    <a:pt x="3276" y="405592"/>
                  </a:lnTo>
                  <a:lnTo>
                    <a:pt x="0" y="35712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70973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HTTT tạo </a:t>
            </a:r>
            <a:r>
              <a:rPr spc="-5" dirty="0"/>
              <a:t>lợi </a:t>
            </a:r>
            <a:r>
              <a:rPr dirty="0"/>
              <a:t>thế cạnh tranh </a:t>
            </a:r>
            <a:r>
              <a:rPr spc="-5" dirty="0"/>
              <a:t>bằng</a:t>
            </a:r>
            <a:r>
              <a:rPr spc="-240" dirty="0"/>
              <a:t> </a:t>
            </a:r>
            <a:r>
              <a:rPr dirty="0"/>
              <a:t>cách: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9800" cy="6197600"/>
            <a:chOff x="-12700" y="0"/>
            <a:chExt cx="855980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137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1371600"/>
            </a:xfrm>
            <a:custGeom>
              <a:avLst/>
              <a:gdLst/>
              <a:ahLst/>
              <a:cxnLst/>
              <a:rect l="l" t="t" r="r" b="b"/>
              <a:pathLst>
                <a:path w="8001000" h="1371600">
                  <a:moveTo>
                    <a:pt x="0" y="228600"/>
                  </a:moveTo>
                  <a:lnTo>
                    <a:pt x="22578" y="180595"/>
                  </a:lnTo>
                  <a:lnTo>
                    <a:pt x="61276" y="150462"/>
                  </a:lnTo>
                  <a:lnTo>
                    <a:pt x="117276" y="122186"/>
                  </a:lnTo>
                  <a:lnTo>
                    <a:pt x="189194" y="96077"/>
                  </a:lnTo>
                  <a:lnTo>
                    <a:pt x="230690" y="83932"/>
                  </a:lnTo>
                  <a:lnTo>
                    <a:pt x="275647" y="72445"/>
                  </a:lnTo>
                  <a:lnTo>
                    <a:pt x="323891" y="61654"/>
                  </a:lnTo>
                  <a:lnTo>
                    <a:pt x="375250" y="51599"/>
                  </a:lnTo>
                  <a:lnTo>
                    <a:pt x="429551" y="42318"/>
                  </a:lnTo>
                  <a:lnTo>
                    <a:pt x="486620" y="33849"/>
                  </a:lnTo>
                  <a:lnTo>
                    <a:pt x="546286" y="26232"/>
                  </a:lnTo>
                  <a:lnTo>
                    <a:pt x="608374" y="19504"/>
                  </a:lnTo>
                  <a:lnTo>
                    <a:pt x="672712" y="13706"/>
                  </a:lnTo>
                  <a:lnTo>
                    <a:pt x="739127" y="8875"/>
                  </a:lnTo>
                  <a:lnTo>
                    <a:pt x="807446" y="5050"/>
                  </a:lnTo>
                  <a:lnTo>
                    <a:pt x="877495" y="2270"/>
                  </a:lnTo>
                  <a:lnTo>
                    <a:pt x="949103" y="574"/>
                  </a:lnTo>
                  <a:lnTo>
                    <a:pt x="1022096" y="0"/>
                  </a:lnTo>
                  <a:lnTo>
                    <a:pt x="6978904" y="0"/>
                  </a:lnTo>
                  <a:lnTo>
                    <a:pt x="7051901" y="574"/>
                  </a:lnTo>
                  <a:lnTo>
                    <a:pt x="7123512" y="2270"/>
                  </a:lnTo>
                  <a:lnTo>
                    <a:pt x="7193565" y="5050"/>
                  </a:lnTo>
                  <a:lnTo>
                    <a:pt x="7261886" y="8875"/>
                  </a:lnTo>
                  <a:lnTo>
                    <a:pt x="7328302" y="13706"/>
                  </a:lnTo>
                  <a:lnTo>
                    <a:pt x="7392641" y="19504"/>
                  </a:lnTo>
                  <a:lnTo>
                    <a:pt x="7454730" y="26232"/>
                  </a:lnTo>
                  <a:lnTo>
                    <a:pt x="7514395" y="33849"/>
                  </a:lnTo>
                  <a:lnTo>
                    <a:pt x="7571465" y="42318"/>
                  </a:lnTo>
                  <a:lnTo>
                    <a:pt x="7625765" y="51599"/>
                  </a:lnTo>
                  <a:lnTo>
                    <a:pt x="7677123" y="61654"/>
                  </a:lnTo>
                  <a:lnTo>
                    <a:pt x="7725366" y="72445"/>
                  </a:lnTo>
                  <a:lnTo>
                    <a:pt x="7770321" y="83932"/>
                  </a:lnTo>
                  <a:lnTo>
                    <a:pt x="7811816" y="96077"/>
                  </a:lnTo>
                  <a:lnTo>
                    <a:pt x="7849677" y="108841"/>
                  </a:lnTo>
                  <a:lnTo>
                    <a:pt x="7913805" y="136072"/>
                  </a:lnTo>
                  <a:lnTo>
                    <a:pt x="7961324" y="165315"/>
                  </a:lnTo>
                  <a:lnTo>
                    <a:pt x="7990850" y="196261"/>
                  </a:lnTo>
                  <a:lnTo>
                    <a:pt x="8001000" y="228600"/>
                  </a:lnTo>
                  <a:lnTo>
                    <a:pt x="8001000" y="1143000"/>
                  </a:lnTo>
                  <a:lnTo>
                    <a:pt x="7978423" y="1191004"/>
                  </a:lnTo>
                  <a:lnTo>
                    <a:pt x="7939728" y="1221137"/>
                  </a:lnTo>
                  <a:lnTo>
                    <a:pt x="7883731" y="1249413"/>
                  </a:lnTo>
                  <a:lnTo>
                    <a:pt x="7811816" y="1275522"/>
                  </a:lnTo>
                  <a:lnTo>
                    <a:pt x="7770321" y="1287667"/>
                  </a:lnTo>
                  <a:lnTo>
                    <a:pt x="7725366" y="1299154"/>
                  </a:lnTo>
                  <a:lnTo>
                    <a:pt x="7677123" y="1309945"/>
                  </a:lnTo>
                  <a:lnTo>
                    <a:pt x="7625765" y="1320000"/>
                  </a:lnTo>
                  <a:lnTo>
                    <a:pt x="7571465" y="1329281"/>
                  </a:lnTo>
                  <a:lnTo>
                    <a:pt x="7514395" y="1337750"/>
                  </a:lnTo>
                  <a:lnTo>
                    <a:pt x="7454730" y="1345367"/>
                  </a:lnTo>
                  <a:lnTo>
                    <a:pt x="7392641" y="1352095"/>
                  </a:lnTo>
                  <a:lnTo>
                    <a:pt x="7328302" y="1357893"/>
                  </a:lnTo>
                  <a:lnTo>
                    <a:pt x="7261886" y="1362724"/>
                  </a:lnTo>
                  <a:lnTo>
                    <a:pt x="7193565" y="1366549"/>
                  </a:lnTo>
                  <a:lnTo>
                    <a:pt x="7123512" y="1369329"/>
                  </a:lnTo>
                  <a:lnTo>
                    <a:pt x="7051901" y="1371025"/>
                  </a:lnTo>
                  <a:lnTo>
                    <a:pt x="6978904" y="1371600"/>
                  </a:lnTo>
                  <a:lnTo>
                    <a:pt x="1022096" y="1371600"/>
                  </a:lnTo>
                  <a:lnTo>
                    <a:pt x="949103" y="1371025"/>
                  </a:lnTo>
                  <a:lnTo>
                    <a:pt x="877495" y="1369329"/>
                  </a:lnTo>
                  <a:lnTo>
                    <a:pt x="807446" y="1366549"/>
                  </a:lnTo>
                  <a:lnTo>
                    <a:pt x="739127" y="1362724"/>
                  </a:lnTo>
                  <a:lnTo>
                    <a:pt x="672712" y="1357893"/>
                  </a:lnTo>
                  <a:lnTo>
                    <a:pt x="608374" y="1352095"/>
                  </a:lnTo>
                  <a:lnTo>
                    <a:pt x="546286" y="1345367"/>
                  </a:lnTo>
                  <a:lnTo>
                    <a:pt x="486620" y="1337750"/>
                  </a:lnTo>
                  <a:lnTo>
                    <a:pt x="429551" y="1329281"/>
                  </a:lnTo>
                  <a:lnTo>
                    <a:pt x="375250" y="1320000"/>
                  </a:lnTo>
                  <a:lnTo>
                    <a:pt x="323891" y="1309945"/>
                  </a:lnTo>
                  <a:lnTo>
                    <a:pt x="275647" y="1299154"/>
                  </a:lnTo>
                  <a:lnTo>
                    <a:pt x="230690" y="1287667"/>
                  </a:lnTo>
                  <a:lnTo>
                    <a:pt x="189194" y="1275522"/>
                  </a:lnTo>
                  <a:lnTo>
                    <a:pt x="151331" y="1262758"/>
                  </a:lnTo>
                  <a:lnTo>
                    <a:pt x="87199" y="1235527"/>
                  </a:lnTo>
                  <a:lnTo>
                    <a:pt x="39678" y="1206284"/>
                  </a:lnTo>
                  <a:lnTo>
                    <a:pt x="10150" y="1175338"/>
                  </a:lnTo>
                  <a:lnTo>
                    <a:pt x="0" y="114300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03580" y="1583258"/>
            <a:ext cx="7466965" cy="13525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8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Giả sử 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FlexTime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giữ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nghiên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cứu về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trình  tập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luyện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tối ưu  </a:t>
            </a:r>
            <a:r>
              <a:rPr sz="2300" spc="-70" dirty="0">
                <a:solidFill>
                  <a:srgbClr val="000308"/>
                </a:solidFill>
                <a:latin typeface="Trebuchet MS"/>
                <a:cs typeface="Trebuchet MS"/>
              </a:rPr>
              <a:t>(</a:t>
            </a:r>
            <a:r>
              <a:rPr sz="2300" u="heavy" spc="-7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3"/>
              </a:rPr>
              <a:t>www.angelfire.com/wa3/loserschallenge/cardio.html</a:t>
            </a:r>
            <a:r>
              <a:rPr sz="2300" spc="-70" dirty="0">
                <a:solidFill>
                  <a:srgbClr val="000308"/>
                </a:solidFill>
                <a:latin typeface="Trebuchet MS"/>
                <a:cs typeface="Trebuchet MS"/>
              </a:rPr>
              <a:t>,  </a:t>
            </a:r>
            <a:r>
              <a:rPr sz="2300" u="heavy" spc="-7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www.sportsci.org/jour/0101/cf.htm</a:t>
            </a:r>
            <a:r>
              <a:rPr sz="2300" spc="-75" dirty="0">
                <a:solidFill>
                  <a:srgbClr val="000308"/>
                </a:solidFill>
                <a:latin typeface="Trebuchet MS"/>
                <a:cs typeface="Trebuchet MS"/>
              </a:rPr>
              <a:t>)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78100" y="3111500"/>
            <a:ext cx="5892800" cy="2806700"/>
            <a:chOff x="2578100" y="3111500"/>
            <a:chExt cx="5892800" cy="2806700"/>
          </a:xfrm>
        </p:grpSpPr>
        <p:sp>
          <p:nvSpPr>
            <p:cNvPr id="7" name="object 7"/>
            <p:cNvSpPr/>
            <p:nvPr/>
          </p:nvSpPr>
          <p:spPr>
            <a:xfrm>
              <a:off x="2590800" y="3124200"/>
              <a:ext cx="5867400" cy="2781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90800" y="3124200"/>
              <a:ext cx="5867400" cy="2781300"/>
            </a:xfrm>
            <a:custGeom>
              <a:avLst/>
              <a:gdLst/>
              <a:ahLst/>
              <a:cxnLst/>
              <a:rect l="l" t="t" r="r" b="b"/>
              <a:pathLst>
                <a:path w="5867400" h="2781300">
                  <a:moveTo>
                    <a:pt x="5867400" y="463550"/>
                  </a:moveTo>
                  <a:lnTo>
                    <a:pt x="5867400" y="2317750"/>
                  </a:lnTo>
                  <a:lnTo>
                    <a:pt x="5865130" y="2371808"/>
                  </a:lnTo>
                  <a:lnTo>
                    <a:pt x="5858492" y="2424036"/>
                  </a:lnTo>
                  <a:lnTo>
                    <a:pt x="5847736" y="2474084"/>
                  </a:lnTo>
                  <a:lnTo>
                    <a:pt x="5833118" y="2521605"/>
                  </a:lnTo>
                  <a:lnTo>
                    <a:pt x="5814888" y="2566251"/>
                  </a:lnTo>
                  <a:lnTo>
                    <a:pt x="5793301" y="2607674"/>
                  </a:lnTo>
                  <a:lnTo>
                    <a:pt x="5768609" y="2645527"/>
                  </a:lnTo>
                  <a:lnTo>
                    <a:pt x="5741066" y="2679461"/>
                  </a:lnTo>
                  <a:lnTo>
                    <a:pt x="5710924" y="2709129"/>
                  </a:lnTo>
                  <a:lnTo>
                    <a:pt x="5678436" y="2734183"/>
                  </a:lnTo>
                  <a:lnTo>
                    <a:pt x="5643856" y="2754275"/>
                  </a:lnTo>
                  <a:lnTo>
                    <a:pt x="5607435" y="2769057"/>
                  </a:lnTo>
                  <a:lnTo>
                    <a:pt x="5569428" y="2778181"/>
                  </a:lnTo>
                  <a:lnTo>
                    <a:pt x="5530088" y="2781300"/>
                  </a:lnTo>
                  <a:lnTo>
                    <a:pt x="0" y="2781300"/>
                  </a:lnTo>
                  <a:lnTo>
                    <a:pt x="0" y="0"/>
                  </a:lnTo>
                  <a:lnTo>
                    <a:pt x="5530088" y="0"/>
                  </a:lnTo>
                  <a:lnTo>
                    <a:pt x="5569428" y="3118"/>
                  </a:lnTo>
                  <a:lnTo>
                    <a:pt x="5607435" y="12241"/>
                  </a:lnTo>
                  <a:lnTo>
                    <a:pt x="5643856" y="27022"/>
                  </a:lnTo>
                  <a:lnTo>
                    <a:pt x="5678436" y="47112"/>
                  </a:lnTo>
                  <a:lnTo>
                    <a:pt x="5710924" y="72164"/>
                  </a:lnTo>
                  <a:lnTo>
                    <a:pt x="5741066" y="101830"/>
                  </a:lnTo>
                  <a:lnTo>
                    <a:pt x="5768609" y="135762"/>
                  </a:lnTo>
                  <a:lnTo>
                    <a:pt x="5793301" y="173614"/>
                  </a:lnTo>
                  <a:lnTo>
                    <a:pt x="5814888" y="215037"/>
                  </a:lnTo>
                  <a:lnTo>
                    <a:pt x="5833118" y="259683"/>
                  </a:lnTo>
                  <a:lnTo>
                    <a:pt x="5847736" y="307205"/>
                  </a:lnTo>
                  <a:lnTo>
                    <a:pt x="5858492" y="357255"/>
                  </a:lnTo>
                  <a:lnTo>
                    <a:pt x="5865130" y="409486"/>
                  </a:lnTo>
                  <a:lnTo>
                    <a:pt x="5867400" y="46355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28138" y="3277616"/>
            <a:ext cx="5662295" cy="2465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3750"/>
              <a:buChar char="•"/>
              <a:tabLst>
                <a:tab pos="84455" algn="l"/>
              </a:tabLst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thể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phát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triển hệ thống thông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để theo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dõi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lịch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cường 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độ tập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luyện </a:t>
            </a:r>
            <a:r>
              <a:rPr sz="1600" spc="-10" dirty="0">
                <a:solidFill>
                  <a:srgbClr val="000308"/>
                </a:solidFill>
                <a:latin typeface="Trebuchet MS"/>
                <a:cs typeface="Trebuchet MS"/>
              </a:rPr>
              <a:t>c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1600" spc="-10" dirty="0">
                <a:solidFill>
                  <a:srgbClr val="000308"/>
                </a:solidFill>
                <a:latin typeface="Trebuchet MS"/>
                <a:cs typeface="Trebuchet MS"/>
              </a:rPr>
              <a:t>a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hàng,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sau đó gắn dữ liệu liên quan vào  mạng để thấy rõ lợi ích cho tim</a:t>
            </a:r>
            <a:r>
              <a:rPr sz="16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mạch.</a:t>
            </a:r>
            <a:endParaRPr sz="1600">
              <a:latin typeface="Arial"/>
              <a:cs typeface="Arial"/>
            </a:endParaRPr>
          </a:p>
          <a:p>
            <a:pPr marL="12700" marR="229870">
              <a:lnSpc>
                <a:spcPct val="99700"/>
              </a:lnSpc>
              <a:spcBef>
                <a:spcPts val="20"/>
              </a:spcBef>
              <a:buSzPct val="93750"/>
              <a:buChar char="•"/>
              <a:tabLst>
                <a:tab pos="84455" algn="l"/>
              </a:tabLst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thể tương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quan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dữ liệu tập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luyện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với chế độ ăn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uống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và  dữ liệu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trọng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lượng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giảm cân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hoặc đạt được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của khách  hàng.</a:t>
            </a:r>
            <a:endParaRPr sz="1600">
              <a:latin typeface="Arial"/>
              <a:cs typeface="Arial"/>
            </a:endParaRPr>
          </a:p>
          <a:p>
            <a:pPr marL="83820" indent="-71755">
              <a:lnSpc>
                <a:spcPts val="1914"/>
              </a:lnSpc>
              <a:spcBef>
                <a:spcPts val="10"/>
              </a:spcBef>
              <a:buSzPct val="93750"/>
              <a:buChar char="•"/>
              <a:tabLst>
                <a:tab pos="84455" algn="l"/>
              </a:tabLst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thể cung cấp dữ liệu cho công ty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bảo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hiểm y tế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hỗ</a:t>
            </a:r>
            <a:r>
              <a:rPr sz="1600" spc="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trợ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4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hoạt động khách hàng để giảm phí bảo hiểm y</a:t>
            </a:r>
            <a:r>
              <a:rPr sz="1600" spc="-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tế.</a:t>
            </a:r>
            <a:endParaRPr sz="1600">
              <a:latin typeface="Arial"/>
              <a:cs typeface="Arial"/>
            </a:endParaRPr>
          </a:p>
          <a:p>
            <a:pPr marL="12700" marR="120650">
              <a:lnSpc>
                <a:spcPct val="100000"/>
              </a:lnSpc>
              <a:spcBef>
                <a:spcPts val="15"/>
              </a:spcBef>
              <a:buSzPct val="93750"/>
              <a:buChar char="•"/>
              <a:tabLst>
                <a:tab pos="84455" algn="l"/>
              </a:tabLst>
            </a:pP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FlexTime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thể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nhưng nên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làm những gì? Thực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sự có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đáng  giá cho 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FlexTime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phát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triển hệ thống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1600" spc="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vậy?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6900" y="3035300"/>
            <a:ext cx="2006600" cy="3027680"/>
            <a:chOff x="596900" y="3035300"/>
            <a:chExt cx="2006600" cy="3027680"/>
          </a:xfrm>
        </p:grpSpPr>
        <p:sp>
          <p:nvSpPr>
            <p:cNvPr id="11" name="object 11"/>
            <p:cNvSpPr/>
            <p:nvPr/>
          </p:nvSpPr>
          <p:spPr>
            <a:xfrm>
              <a:off x="609600" y="3048000"/>
              <a:ext cx="1981200" cy="3002280"/>
            </a:xfrm>
            <a:custGeom>
              <a:avLst/>
              <a:gdLst/>
              <a:ahLst/>
              <a:cxnLst/>
              <a:rect l="l" t="t" r="r" b="b"/>
              <a:pathLst>
                <a:path w="1981200" h="3002279">
                  <a:moveTo>
                    <a:pt x="1728089" y="0"/>
                  </a:moveTo>
                  <a:lnTo>
                    <a:pt x="253098" y="0"/>
                  </a:lnTo>
                  <a:lnTo>
                    <a:pt x="221348" y="3898"/>
                  </a:lnTo>
                  <a:lnTo>
                    <a:pt x="161618" y="33681"/>
                  </a:lnTo>
                  <a:lnTo>
                    <a:pt x="108494" y="89651"/>
                  </a:lnTo>
                  <a:lnTo>
                    <a:pt x="85003" y="126284"/>
                  </a:lnTo>
                  <a:lnTo>
                    <a:pt x="63873" y="168057"/>
                  </a:lnTo>
                  <a:lnTo>
                    <a:pt x="45344" y="214502"/>
                  </a:lnTo>
                  <a:lnTo>
                    <a:pt x="29653" y="265148"/>
                  </a:lnTo>
                  <a:lnTo>
                    <a:pt x="17035" y="319528"/>
                  </a:lnTo>
                  <a:lnTo>
                    <a:pt x="7729" y="377173"/>
                  </a:lnTo>
                  <a:lnTo>
                    <a:pt x="1971" y="437613"/>
                  </a:lnTo>
                  <a:lnTo>
                    <a:pt x="0" y="500379"/>
                  </a:lnTo>
                  <a:lnTo>
                    <a:pt x="0" y="2501646"/>
                  </a:lnTo>
                  <a:lnTo>
                    <a:pt x="1971" y="2564401"/>
                  </a:lnTo>
                  <a:lnTo>
                    <a:pt x="7729" y="2624831"/>
                  </a:lnTo>
                  <a:lnTo>
                    <a:pt x="17035" y="2682467"/>
                  </a:lnTo>
                  <a:lnTo>
                    <a:pt x="29653" y="2736840"/>
                  </a:lnTo>
                  <a:lnTo>
                    <a:pt x="45344" y="2787480"/>
                  </a:lnTo>
                  <a:lnTo>
                    <a:pt x="63873" y="2833919"/>
                  </a:lnTo>
                  <a:lnTo>
                    <a:pt x="85003" y="2875688"/>
                  </a:lnTo>
                  <a:lnTo>
                    <a:pt x="108494" y="2912318"/>
                  </a:lnTo>
                  <a:lnTo>
                    <a:pt x="134112" y="2943339"/>
                  </a:lnTo>
                  <a:lnTo>
                    <a:pt x="190776" y="2986681"/>
                  </a:lnTo>
                  <a:lnTo>
                    <a:pt x="253098" y="3001962"/>
                  </a:lnTo>
                  <a:lnTo>
                    <a:pt x="1728089" y="3001962"/>
                  </a:lnTo>
                  <a:lnTo>
                    <a:pt x="1790423" y="2986681"/>
                  </a:lnTo>
                  <a:lnTo>
                    <a:pt x="1847094" y="2943339"/>
                  </a:lnTo>
                  <a:lnTo>
                    <a:pt x="1872713" y="2912318"/>
                  </a:lnTo>
                  <a:lnTo>
                    <a:pt x="1896205" y="2875688"/>
                  </a:lnTo>
                  <a:lnTo>
                    <a:pt x="1917333" y="2833919"/>
                  </a:lnTo>
                  <a:lnTo>
                    <a:pt x="1935861" y="2787480"/>
                  </a:lnTo>
                  <a:lnTo>
                    <a:pt x="1951551" y="2736840"/>
                  </a:lnTo>
                  <a:lnTo>
                    <a:pt x="1964167" y="2682467"/>
                  </a:lnTo>
                  <a:lnTo>
                    <a:pt x="1973472" y="2624831"/>
                  </a:lnTo>
                  <a:lnTo>
                    <a:pt x="1979228" y="2564401"/>
                  </a:lnTo>
                  <a:lnTo>
                    <a:pt x="1981200" y="2501646"/>
                  </a:lnTo>
                  <a:lnTo>
                    <a:pt x="1981200" y="500379"/>
                  </a:lnTo>
                  <a:lnTo>
                    <a:pt x="1979228" y="437613"/>
                  </a:lnTo>
                  <a:lnTo>
                    <a:pt x="1973472" y="377173"/>
                  </a:lnTo>
                  <a:lnTo>
                    <a:pt x="1964167" y="319528"/>
                  </a:lnTo>
                  <a:lnTo>
                    <a:pt x="1951551" y="265148"/>
                  </a:lnTo>
                  <a:lnTo>
                    <a:pt x="1935861" y="214502"/>
                  </a:lnTo>
                  <a:lnTo>
                    <a:pt x="1917333" y="168057"/>
                  </a:lnTo>
                  <a:lnTo>
                    <a:pt x="1896205" y="126284"/>
                  </a:lnTo>
                  <a:lnTo>
                    <a:pt x="1872713" y="89651"/>
                  </a:lnTo>
                  <a:lnTo>
                    <a:pt x="1847094" y="58627"/>
                  </a:lnTo>
                  <a:lnTo>
                    <a:pt x="1790423" y="15282"/>
                  </a:lnTo>
                  <a:lnTo>
                    <a:pt x="172808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" y="3048000"/>
              <a:ext cx="1981200" cy="3002280"/>
            </a:xfrm>
            <a:custGeom>
              <a:avLst/>
              <a:gdLst/>
              <a:ahLst/>
              <a:cxnLst/>
              <a:rect l="l" t="t" r="r" b="b"/>
              <a:pathLst>
                <a:path w="1981200" h="3002279">
                  <a:moveTo>
                    <a:pt x="0" y="500379"/>
                  </a:moveTo>
                  <a:lnTo>
                    <a:pt x="1971" y="437613"/>
                  </a:lnTo>
                  <a:lnTo>
                    <a:pt x="7729" y="377173"/>
                  </a:lnTo>
                  <a:lnTo>
                    <a:pt x="17035" y="319528"/>
                  </a:lnTo>
                  <a:lnTo>
                    <a:pt x="29653" y="265148"/>
                  </a:lnTo>
                  <a:lnTo>
                    <a:pt x="45344" y="214502"/>
                  </a:lnTo>
                  <a:lnTo>
                    <a:pt x="63873" y="168057"/>
                  </a:lnTo>
                  <a:lnTo>
                    <a:pt x="85003" y="126284"/>
                  </a:lnTo>
                  <a:lnTo>
                    <a:pt x="108494" y="89651"/>
                  </a:lnTo>
                  <a:lnTo>
                    <a:pt x="134112" y="58627"/>
                  </a:lnTo>
                  <a:lnTo>
                    <a:pt x="190776" y="15282"/>
                  </a:lnTo>
                  <a:lnTo>
                    <a:pt x="253098" y="0"/>
                  </a:lnTo>
                  <a:lnTo>
                    <a:pt x="1728089" y="0"/>
                  </a:lnTo>
                  <a:lnTo>
                    <a:pt x="1790423" y="15282"/>
                  </a:lnTo>
                  <a:lnTo>
                    <a:pt x="1847094" y="58627"/>
                  </a:lnTo>
                  <a:lnTo>
                    <a:pt x="1872713" y="89651"/>
                  </a:lnTo>
                  <a:lnTo>
                    <a:pt x="1896205" y="126284"/>
                  </a:lnTo>
                  <a:lnTo>
                    <a:pt x="1917333" y="168057"/>
                  </a:lnTo>
                  <a:lnTo>
                    <a:pt x="1935861" y="214502"/>
                  </a:lnTo>
                  <a:lnTo>
                    <a:pt x="1951551" y="265148"/>
                  </a:lnTo>
                  <a:lnTo>
                    <a:pt x="1964167" y="319528"/>
                  </a:lnTo>
                  <a:lnTo>
                    <a:pt x="1973472" y="377173"/>
                  </a:lnTo>
                  <a:lnTo>
                    <a:pt x="1979228" y="437613"/>
                  </a:lnTo>
                  <a:lnTo>
                    <a:pt x="1981200" y="500379"/>
                  </a:lnTo>
                  <a:lnTo>
                    <a:pt x="1981200" y="2501646"/>
                  </a:lnTo>
                  <a:lnTo>
                    <a:pt x="1979228" y="2564401"/>
                  </a:lnTo>
                  <a:lnTo>
                    <a:pt x="1973472" y="2624831"/>
                  </a:lnTo>
                  <a:lnTo>
                    <a:pt x="1964167" y="2682467"/>
                  </a:lnTo>
                  <a:lnTo>
                    <a:pt x="1951551" y="2736840"/>
                  </a:lnTo>
                  <a:lnTo>
                    <a:pt x="1935861" y="2787480"/>
                  </a:lnTo>
                  <a:lnTo>
                    <a:pt x="1917333" y="2833919"/>
                  </a:lnTo>
                  <a:lnTo>
                    <a:pt x="1896205" y="2875688"/>
                  </a:lnTo>
                  <a:lnTo>
                    <a:pt x="1872713" y="2912318"/>
                  </a:lnTo>
                  <a:lnTo>
                    <a:pt x="1847094" y="2943339"/>
                  </a:lnTo>
                  <a:lnTo>
                    <a:pt x="1790423" y="2986681"/>
                  </a:lnTo>
                  <a:lnTo>
                    <a:pt x="1728089" y="3001962"/>
                  </a:lnTo>
                  <a:lnTo>
                    <a:pt x="253098" y="3001962"/>
                  </a:lnTo>
                  <a:lnTo>
                    <a:pt x="190776" y="2986681"/>
                  </a:lnTo>
                  <a:lnTo>
                    <a:pt x="134112" y="2943339"/>
                  </a:lnTo>
                  <a:lnTo>
                    <a:pt x="108494" y="2912318"/>
                  </a:lnTo>
                  <a:lnTo>
                    <a:pt x="85003" y="2875688"/>
                  </a:lnTo>
                  <a:lnTo>
                    <a:pt x="63873" y="2833919"/>
                  </a:lnTo>
                  <a:lnTo>
                    <a:pt x="45344" y="2787480"/>
                  </a:lnTo>
                  <a:lnTo>
                    <a:pt x="29653" y="2736840"/>
                  </a:lnTo>
                  <a:lnTo>
                    <a:pt x="17035" y="2682467"/>
                  </a:lnTo>
                  <a:lnTo>
                    <a:pt x="7729" y="2624831"/>
                  </a:lnTo>
                  <a:lnTo>
                    <a:pt x="1971" y="2564401"/>
                  </a:lnTo>
                  <a:lnTo>
                    <a:pt x="0" y="2501646"/>
                  </a:lnTo>
                  <a:lnTo>
                    <a:pt x="0" y="5003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8690" y="4099940"/>
            <a:ext cx="17037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</a:pPr>
            <a:r>
              <a:rPr sz="2800" spc="-130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điể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m 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tích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15" name="object 15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73177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9145" algn="l"/>
              </a:tabLst>
            </a:pPr>
            <a:r>
              <a:rPr b="1" dirty="0">
                <a:latin typeface="Arial"/>
                <a:cs typeface="Arial"/>
              </a:rPr>
              <a:t>Q8	</a:t>
            </a:r>
            <a:r>
              <a:rPr dirty="0"/>
              <a:t>Flextime sẽ </a:t>
            </a:r>
            <a:r>
              <a:rPr spc="-5" dirty="0"/>
              <a:t>như </a:t>
            </a:r>
            <a:r>
              <a:rPr dirty="0"/>
              <a:t>thế </a:t>
            </a:r>
            <a:r>
              <a:rPr spc="-5" dirty="0"/>
              <a:t>nào năm</a:t>
            </a:r>
            <a:r>
              <a:rPr spc="-120" dirty="0"/>
              <a:t> </a:t>
            </a:r>
            <a:r>
              <a:rPr spc="-5" dirty="0"/>
              <a:t>2025?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16100"/>
            <a:ext cx="5146675" cy="4140200"/>
            <a:chOff x="3400425" y="1816100"/>
            <a:chExt cx="5146675" cy="4140200"/>
          </a:xfrm>
        </p:grpSpPr>
        <p:sp>
          <p:nvSpPr>
            <p:cNvPr id="3" name="object 3"/>
            <p:cNvSpPr/>
            <p:nvPr/>
          </p:nvSpPr>
          <p:spPr>
            <a:xfrm>
              <a:off x="3413125" y="1828800"/>
              <a:ext cx="5121275" cy="411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828800"/>
              <a:ext cx="5121275" cy="4114800"/>
            </a:xfrm>
            <a:custGeom>
              <a:avLst/>
              <a:gdLst/>
              <a:ahLst/>
              <a:cxnLst/>
              <a:rect l="l" t="t" r="r" b="b"/>
              <a:pathLst>
                <a:path w="5121275" h="4114800">
                  <a:moveTo>
                    <a:pt x="5121275" y="685800"/>
                  </a:moveTo>
                  <a:lnTo>
                    <a:pt x="5121275" y="3429000"/>
                  </a:lnTo>
                  <a:lnTo>
                    <a:pt x="5119619" y="3480181"/>
                  </a:lnTo>
                  <a:lnTo>
                    <a:pt x="5114730" y="3530341"/>
                  </a:lnTo>
                  <a:lnTo>
                    <a:pt x="5106724" y="3579347"/>
                  </a:lnTo>
                  <a:lnTo>
                    <a:pt x="5095718" y="3627066"/>
                  </a:lnTo>
                  <a:lnTo>
                    <a:pt x="5081829" y="3673366"/>
                  </a:lnTo>
                  <a:lnTo>
                    <a:pt x="5065174" y="3718113"/>
                  </a:lnTo>
                  <a:lnTo>
                    <a:pt x="5045869" y="3761177"/>
                  </a:lnTo>
                  <a:lnTo>
                    <a:pt x="5024032" y="3802423"/>
                  </a:lnTo>
                  <a:lnTo>
                    <a:pt x="4999778" y="3841719"/>
                  </a:lnTo>
                  <a:lnTo>
                    <a:pt x="4973226" y="3878933"/>
                  </a:lnTo>
                  <a:lnTo>
                    <a:pt x="4944491" y="3913932"/>
                  </a:lnTo>
                  <a:lnTo>
                    <a:pt x="4913690" y="3946583"/>
                  </a:lnTo>
                  <a:lnTo>
                    <a:pt x="4880941" y="3976754"/>
                  </a:lnTo>
                  <a:lnTo>
                    <a:pt x="4846359" y="4004312"/>
                  </a:lnTo>
                  <a:lnTo>
                    <a:pt x="4810062" y="4029124"/>
                  </a:lnTo>
                  <a:lnTo>
                    <a:pt x="4772167" y="4051059"/>
                  </a:lnTo>
                  <a:lnTo>
                    <a:pt x="4732791" y="4069983"/>
                  </a:lnTo>
                  <a:lnTo>
                    <a:pt x="4692049" y="4085763"/>
                  </a:lnTo>
                  <a:lnTo>
                    <a:pt x="4650060" y="4098268"/>
                  </a:lnTo>
                  <a:lnTo>
                    <a:pt x="4606939" y="4107364"/>
                  </a:lnTo>
                  <a:lnTo>
                    <a:pt x="4562803" y="4112918"/>
                  </a:lnTo>
                  <a:lnTo>
                    <a:pt x="4517771" y="4114800"/>
                  </a:lnTo>
                  <a:lnTo>
                    <a:pt x="0" y="4114800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62803" y="1881"/>
                  </a:lnTo>
                  <a:lnTo>
                    <a:pt x="4606939" y="7436"/>
                  </a:lnTo>
                  <a:lnTo>
                    <a:pt x="4650060" y="16533"/>
                  </a:lnTo>
                  <a:lnTo>
                    <a:pt x="4692049" y="29039"/>
                  </a:lnTo>
                  <a:lnTo>
                    <a:pt x="4732791" y="44821"/>
                  </a:lnTo>
                  <a:lnTo>
                    <a:pt x="4772167" y="63746"/>
                  </a:lnTo>
                  <a:lnTo>
                    <a:pt x="4810062" y="85683"/>
                  </a:lnTo>
                  <a:lnTo>
                    <a:pt x="4846359" y="110497"/>
                  </a:lnTo>
                  <a:lnTo>
                    <a:pt x="4880941" y="138057"/>
                  </a:lnTo>
                  <a:lnTo>
                    <a:pt x="4913690" y="168229"/>
                  </a:lnTo>
                  <a:lnTo>
                    <a:pt x="4944490" y="200882"/>
                  </a:lnTo>
                  <a:lnTo>
                    <a:pt x="4973226" y="235882"/>
                  </a:lnTo>
                  <a:lnTo>
                    <a:pt x="4999778" y="273096"/>
                  </a:lnTo>
                  <a:lnTo>
                    <a:pt x="5024032" y="312393"/>
                  </a:lnTo>
                  <a:lnTo>
                    <a:pt x="5045869" y="353639"/>
                  </a:lnTo>
                  <a:lnTo>
                    <a:pt x="5065174" y="396702"/>
                  </a:lnTo>
                  <a:lnTo>
                    <a:pt x="5081829" y="441449"/>
                  </a:lnTo>
                  <a:lnTo>
                    <a:pt x="5095718" y="487747"/>
                  </a:lnTo>
                  <a:lnTo>
                    <a:pt x="5106724" y="535464"/>
                  </a:lnTo>
                  <a:lnTo>
                    <a:pt x="5114730" y="584467"/>
                  </a:lnTo>
                  <a:lnTo>
                    <a:pt x="5119619" y="634623"/>
                  </a:lnTo>
                  <a:lnTo>
                    <a:pt x="5121275" y="68580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77259" y="2144395"/>
            <a:ext cx="4816475" cy="344042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67945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còn một thực thể kinh doanh</a:t>
            </a:r>
            <a:r>
              <a:rPr sz="2000" spc="-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duy  nhất.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 thể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nó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sẽ trở thành một</a:t>
            </a:r>
            <a:r>
              <a:rPr sz="2000" spc="-1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tập</a:t>
            </a:r>
            <a:endParaRPr sz="2000">
              <a:latin typeface="Arial"/>
              <a:cs typeface="Arial"/>
            </a:endParaRPr>
          </a:p>
          <a:p>
            <a:pPr marL="241300" marR="5080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đoàn huấn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luyện,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nơi tập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luyện,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chuyên  gia dinh dưỡng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tập đoàn thể thao</a:t>
            </a:r>
            <a:r>
              <a:rPr sz="2000" spc="-2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giải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trí.</a:t>
            </a:r>
            <a:endParaRPr sz="2000">
              <a:latin typeface="Arial"/>
              <a:cs typeface="Arial"/>
            </a:endParaRPr>
          </a:p>
          <a:p>
            <a:pPr marL="241300" marR="69215" indent="-228600">
              <a:lnSpc>
                <a:spcPct val="90000"/>
              </a:lnSpc>
              <a:spcBef>
                <a:spcPts val="33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Liên đoàn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lưu trữ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miễn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phí,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truyền dữ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công cụ</a:t>
            </a:r>
            <a:r>
              <a:rPr sz="20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 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hệ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 cộng tác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nổi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bật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như là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một tổ  chức ảo cho khách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bao gồm các  đơn vị kinh doanh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nhỏ hoạt động độc  lập.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Những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ai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biết?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4551680"/>
            <a:chOff x="520700" y="1587500"/>
            <a:chExt cx="2905760" cy="455168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4526280"/>
            </a:xfrm>
            <a:custGeom>
              <a:avLst/>
              <a:gdLst/>
              <a:ahLst/>
              <a:cxnLst/>
              <a:rect l="l" t="t" r="r" b="b"/>
              <a:pathLst>
                <a:path w="2880360" h="4526280">
                  <a:moveTo>
                    <a:pt x="2400300" y="0"/>
                  </a:moveTo>
                  <a:lnTo>
                    <a:pt x="480072" y="0"/>
                  </a:lnTo>
                  <a:lnTo>
                    <a:pt x="430987" y="2477"/>
                  </a:lnTo>
                  <a:lnTo>
                    <a:pt x="383320" y="9751"/>
                  </a:lnTo>
                  <a:lnTo>
                    <a:pt x="337313" y="21578"/>
                  </a:lnTo>
                  <a:lnTo>
                    <a:pt x="293206" y="37719"/>
                  </a:lnTo>
                  <a:lnTo>
                    <a:pt x="251241" y="57931"/>
                  </a:lnTo>
                  <a:lnTo>
                    <a:pt x="211659" y="81974"/>
                  </a:lnTo>
                  <a:lnTo>
                    <a:pt x="174701" y="109607"/>
                  </a:lnTo>
                  <a:lnTo>
                    <a:pt x="140609" y="140588"/>
                  </a:lnTo>
                  <a:lnTo>
                    <a:pt x="109624" y="174678"/>
                  </a:lnTo>
                  <a:lnTo>
                    <a:pt x="81988" y="211633"/>
                  </a:lnTo>
                  <a:lnTo>
                    <a:pt x="57941" y="251214"/>
                  </a:lnTo>
                  <a:lnTo>
                    <a:pt x="37726" y="293179"/>
                  </a:lnTo>
                  <a:lnTo>
                    <a:pt x="21583" y="337287"/>
                  </a:lnTo>
                  <a:lnTo>
                    <a:pt x="9753" y="383297"/>
                  </a:lnTo>
                  <a:lnTo>
                    <a:pt x="2478" y="430969"/>
                  </a:lnTo>
                  <a:lnTo>
                    <a:pt x="0" y="480060"/>
                  </a:lnTo>
                  <a:lnTo>
                    <a:pt x="0" y="4045889"/>
                  </a:lnTo>
                  <a:lnTo>
                    <a:pt x="2478" y="4094974"/>
                  </a:lnTo>
                  <a:lnTo>
                    <a:pt x="9753" y="4142641"/>
                  </a:lnTo>
                  <a:lnTo>
                    <a:pt x="21583" y="4188649"/>
                  </a:lnTo>
                  <a:lnTo>
                    <a:pt x="37726" y="4232756"/>
                  </a:lnTo>
                  <a:lnTo>
                    <a:pt x="57941" y="4274721"/>
                  </a:lnTo>
                  <a:lnTo>
                    <a:pt x="81988" y="4314303"/>
                  </a:lnTo>
                  <a:lnTo>
                    <a:pt x="109624" y="4351261"/>
                  </a:lnTo>
                  <a:lnTo>
                    <a:pt x="140609" y="4385352"/>
                  </a:lnTo>
                  <a:lnTo>
                    <a:pt x="174701" y="4416337"/>
                  </a:lnTo>
                  <a:lnTo>
                    <a:pt x="211659" y="4443973"/>
                  </a:lnTo>
                  <a:lnTo>
                    <a:pt x="251241" y="4468020"/>
                  </a:lnTo>
                  <a:lnTo>
                    <a:pt x="293206" y="4488236"/>
                  </a:lnTo>
                  <a:lnTo>
                    <a:pt x="337313" y="4504379"/>
                  </a:lnTo>
                  <a:lnTo>
                    <a:pt x="383320" y="4516209"/>
                  </a:lnTo>
                  <a:lnTo>
                    <a:pt x="430987" y="4523483"/>
                  </a:lnTo>
                  <a:lnTo>
                    <a:pt x="480072" y="4525962"/>
                  </a:lnTo>
                  <a:lnTo>
                    <a:pt x="2400300" y="4525962"/>
                  </a:lnTo>
                  <a:lnTo>
                    <a:pt x="2449390" y="4523483"/>
                  </a:lnTo>
                  <a:lnTo>
                    <a:pt x="2497062" y="4516209"/>
                  </a:lnTo>
                  <a:lnTo>
                    <a:pt x="2543072" y="4504379"/>
                  </a:lnTo>
                  <a:lnTo>
                    <a:pt x="2587180" y="4488236"/>
                  </a:lnTo>
                  <a:lnTo>
                    <a:pt x="2629145" y="4468020"/>
                  </a:lnTo>
                  <a:lnTo>
                    <a:pt x="2668726" y="4443973"/>
                  </a:lnTo>
                  <a:lnTo>
                    <a:pt x="2705681" y="4416337"/>
                  </a:lnTo>
                  <a:lnTo>
                    <a:pt x="2739771" y="4385352"/>
                  </a:lnTo>
                  <a:lnTo>
                    <a:pt x="2770752" y="4351261"/>
                  </a:lnTo>
                  <a:lnTo>
                    <a:pt x="2798385" y="4314303"/>
                  </a:lnTo>
                  <a:lnTo>
                    <a:pt x="2822428" y="4274721"/>
                  </a:lnTo>
                  <a:lnTo>
                    <a:pt x="2842641" y="4232756"/>
                  </a:lnTo>
                  <a:lnTo>
                    <a:pt x="2858781" y="4188649"/>
                  </a:lnTo>
                  <a:lnTo>
                    <a:pt x="2870608" y="4142641"/>
                  </a:lnTo>
                  <a:lnTo>
                    <a:pt x="2877882" y="4094974"/>
                  </a:lnTo>
                  <a:lnTo>
                    <a:pt x="2880360" y="4045889"/>
                  </a:lnTo>
                  <a:lnTo>
                    <a:pt x="2880360" y="480060"/>
                  </a:lnTo>
                  <a:lnTo>
                    <a:pt x="2877882" y="430969"/>
                  </a:lnTo>
                  <a:lnTo>
                    <a:pt x="2870608" y="383297"/>
                  </a:lnTo>
                  <a:lnTo>
                    <a:pt x="2858781" y="337287"/>
                  </a:lnTo>
                  <a:lnTo>
                    <a:pt x="2842641" y="293179"/>
                  </a:lnTo>
                  <a:lnTo>
                    <a:pt x="2822428" y="251214"/>
                  </a:lnTo>
                  <a:lnTo>
                    <a:pt x="2798385" y="211633"/>
                  </a:lnTo>
                  <a:lnTo>
                    <a:pt x="2770752" y="174678"/>
                  </a:lnTo>
                  <a:lnTo>
                    <a:pt x="2739771" y="140588"/>
                  </a:lnTo>
                  <a:lnTo>
                    <a:pt x="2705681" y="109607"/>
                  </a:lnTo>
                  <a:lnTo>
                    <a:pt x="2668726" y="81974"/>
                  </a:lnTo>
                  <a:lnTo>
                    <a:pt x="2629145" y="57931"/>
                  </a:lnTo>
                  <a:lnTo>
                    <a:pt x="2587180" y="37719"/>
                  </a:lnTo>
                  <a:lnTo>
                    <a:pt x="2543072" y="21578"/>
                  </a:lnTo>
                  <a:lnTo>
                    <a:pt x="2497062" y="9751"/>
                  </a:lnTo>
                  <a:lnTo>
                    <a:pt x="2449390" y="2477"/>
                  </a:lnTo>
                  <a:lnTo>
                    <a:pt x="24003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4526280"/>
            </a:xfrm>
            <a:custGeom>
              <a:avLst/>
              <a:gdLst/>
              <a:ahLst/>
              <a:cxnLst/>
              <a:rect l="l" t="t" r="r" b="b"/>
              <a:pathLst>
                <a:path w="2880360" h="4526280">
                  <a:moveTo>
                    <a:pt x="0" y="480060"/>
                  </a:moveTo>
                  <a:lnTo>
                    <a:pt x="2478" y="430969"/>
                  </a:lnTo>
                  <a:lnTo>
                    <a:pt x="9753" y="383297"/>
                  </a:lnTo>
                  <a:lnTo>
                    <a:pt x="21583" y="337287"/>
                  </a:lnTo>
                  <a:lnTo>
                    <a:pt x="37726" y="293179"/>
                  </a:lnTo>
                  <a:lnTo>
                    <a:pt x="57941" y="251214"/>
                  </a:lnTo>
                  <a:lnTo>
                    <a:pt x="81988" y="211633"/>
                  </a:lnTo>
                  <a:lnTo>
                    <a:pt x="109624" y="174678"/>
                  </a:lnTo>
                  <a:lnTo>
                    <a:pt x="140609" y="140588"/>
                  </a:lnTo>
                  <a:lnTo>
                    <a:pt x="174701" y="109607"/>
                  </a:lnTo>
                  <a:lnTo>
                    <a:pt x="211659" y="81974"/>
                  </a:lnTo>
                  <a:lnTo>
                    <a:pt x="251241" y="57931"/>
                  </a:lnTo>
                  <a:lnTo>
                    <a:pt x="293206" y="37719"/>
                  </a:lnTo>
                  <a:lnTo>
                    <a:pt x="337313" y="21578"/>
                  </a:lnTo>
                  <a:lnTo>
                    <a:pt x="383320" y="9751"/>
                  </a:lnTo>
                  <a:lnTo>
                    <a:pt x="430987" y="2477"/>
                  </a:lnTo>
                  <a:lnTo>
                    <a:pt x="480072" y="0"/>
                  </a:lnTo>
                  <a:lnTo>
                    <a:pt x="2400300" y="0"/>
                  </a:lnTo>
                  <a:lnTo>
                    <a:pt x="2449390" y="2477"/>
                  </a:lnTo>
                  <a:lnTo>
                    <a:pt x="2497062" y="9751"/>
                  </a:lnTo>
                  <a:lnTo>
                    <a:pt x="2543072" y="21578"/>
                  </a:lnTo>
                  <a:lnTo>
                    <a:pt x="2587180" y="37719"/>
                  </a:lnTo>
                  <a:lnTo>
                    <a:pt x="2629145" y="57931"/>
                  </a:lnTo>
                  <a:lnTo>
                    <a:pt x="2668726" y="81974"/>
                  </a:lnTo>
                  <a:lnTo>
                    <a:pt x="2705681" y="109607"/>
                  </a:lnTo>
                  <a:lnTo>
                    <a:pt x="2739771" y="140588"/>
                  </a:lnTo>
                  <a:lnTo>
                    <a:pt x="2770752" y="174678"/>
                  </a:lnTo>
                  <a:lnTo>
                    <a:pt x="2798385" y="211633"/>
                  </a:lnTo>
                  <a:lnTo>
                    <a:pt x="2822428" y="251214"/>
                  </a:lnTo>
                  <a:lnTo>
                    <a:pt x="2842641" y="293179"/>
                  </a:lnTo>
                  <a:lnTo>
                    <a:pt x="2858781" y="337287"/>
                  </a:lnTo>
                  <a:lnTo>
                    <a:pt x="2870608" y="383297"/>
                  </a:lnTo>
                  <a:lnTo>
                    <a:pt x="2877882" y="430969"/>
                  </a:lnTo>
                  <a:lnTo>
                    <a:pt x="2880360" y="480060"/>
                  </a:lnTo>
                  <a:lnTo>
                    <a:pt x="2880360" y="4045889"/>
                  </a:lnTo>
                  <a:lnTo>
                    <a:pt x="2877882" y="4094974"/>
                  </a:lnTo>
                  <a:lnTo>
                    <a:pt x="2870608" y="4142641"/>
                  </a:lnTo>
                  <a:lnTo>
                    <a:pt x="2858781" y="4188649"/>
                  </a:lnTo>
                  <a:lnTo>
                    <a:pt x="2842641" y="4232756"/>
                  </a:lnTo>
                  <a:lnTo>
                    <a:pt x="2822428" y="4274721"/>
                  </a:lnTo>
                  <a:lnTo>
                    <a:pt x="2798385" y="4314303"/>
                  </a:lnTo>
                  <a:lnTo>
                    <a:pt x="2770752" y="4351261"/>
                  </a:lnTo>
                  <a:lnTo>
                    <a:pt x="2739771" y="4385352"/>
                  </a:lnTo>
                  <a:lnTo>
                    <a:pt x="2705681" y="4416337"/>
                  </a:lnTo>
                  <a:lnTo>
                    <a:pt x="2668726" y="4443973"/>
                  </a:lnTo>
                  <a:lnTo>
                    <a:pt x="2629145" y="4468020"/>
                  </a:lnTo>
                  <a:lnTo>
                    <a:pt x="2587180" y="4488236"/>
                  </a:lnTo>
                  <a:lnTo>
                    <a:pt x="2543072" y="4504379"/>
                  </a:lnTo>
                  <a:lnTo>
                    <a:pt x="2497062" y="4516209"/>
                  </a:lnTo>
                  <a:lnTo>
                    <a:pt x="2449390" y="4523483"/>
                  </a:lnTo>
                  <a:lnTo>
                    <a:pt x="2400300" y="4525962"/>
                  </a:lnTo>
                  <a:lnTo>
                    <a:pt x="480072" y="4525962"/>
                  </a:lnTo>
                  <a:lnTo>
                    <a:pt x="430987" y="4523483"/>
                  </a:lnTo>
                  <a:lnTo>
                    <a:pt x="383320" y="4516209"/>
                  </a:lnTo>
                  <a:lnTo>
                    <a:pt x="337313" y="4504379"/>
                  </a:lnTo>
                  <a:lnTo>
                    <a:pt x="293206" y="4488236"/>
                  </a:lnTo>
                  <a:lnTo>
                    <a:pt x="251241" y="4468020"/>
                  </a:lnTo>
                  <a:lnTo>
                    <a:pt x="211659" y="4443973"/>
                  </a:lnTo>
                  <a:lnTo>
                    <a:pt x="174701" y="4416337"/>
                  </a:lnTo>
                  <a:lnTo>
                    <a:pt x="140609" y="4385352"/>
                  </a:lnTo>
                  <a:lnTo>
                    <a:pt x="109624" y="4351261"/>
                  </a:lnTo>
                  <a:lnTo>
                    <a:pt x="81988" y="4314303"/>
                  </a:lnTo>
                  <a:lnTo>
                    <a:pt x="57941" y="4274721"/>
                  </a:lnTo>
                  <a:lnTo>
                    <a:pt x="37726" y="4232756"/>
                  </a:lnTo>
                  <a:lnTo>
                    <a:pt x="21583" y="4188649"/>
                  </a:lnTo>
                  <a:lnTo>
                    <a:pt x="9753" y="4142641"/>
                  </a:lnTo>
                  <a:lnTo>
                    <a:pt x="2478" y="4094974"/>
                  </a:lnTo>
                  <a:lnTo>
                    <a:pt x="0" y="4045889"/>
                  </a:lnTo>
                  <a:lnTo>
                    <a:pt x="0" y="4800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2276" y="1878837"/>
            <a:ext cx="2360930" cy="39077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19710" marR="212725" indent="190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Giả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suy  thoái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tế  đã chứng  minh quá  nhiều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2800">
              <a:latin typeface="Arial"/>
              <a:cs typeface="Arial"/>
            </a:endParaRPr>
          </a:p>
          <a:p>
            <a:pPr marL="12700" marR="5080" indent="635" algn="ctr">
              <a:lnSpc>
                <a:spcPct val="89900"/>
              </a:lnSpc>
              <a:spcBef>
                <a:spcPts val="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FlexTime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và  nó buộc phải  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ổ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c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lại  thành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cái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bóng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chính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nó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11" name="object 11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3572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Quan </a:t>
            </a:r>
            <a:r>
              <a:rPr spc="-5" dirty="0"/>
              <a:t>điểm tiêu</a:t>
            </a:r>
            <a:r>
              <a:rPr spc="-90" dirty="0"/>
              <a:t> </a:t>
            </a:r>
            <a:r>
              <a:rPr dirty="0"/>
              <a:t>cực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KHOA HTTTQL - </a:t>
            </a:r>
            <a:r>
              <a:rPr spc="-5" dirty="0"/>
              <a:t>HỌC </a:t>
            </a:r>
            <a:r>
              <a:rPr dirty="0"/>
              <a:t>VIỆN </a:t>
            </a:r>
            <a:r>
              <a:rPr spc="-5" dirty="0"/>
              <a:t>NGÂN</a:t>
            </a:r>
            <a:r>
              <a:rPr spc="-204" dirty="0"/>
              <a:t> </a:t>
            </a:r>
            <a:r>
              <a:rPr spc="-5" dirty="0"/>
              <a:t>HÀNG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628380" cy="6197600"/>
            <a:chOff x="-12700" y="0"/>
            <a:chExt cx="86283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77200" cy="990600"/>
            </a:xfrm>
            <a:custGeom>
              <a:avLst/>
              <a:gdLst/>
              <a:ahLst/>
              <a:cxnLst/>
              <a:rect l="l" t="t" r="r" b="b"/>
              <a:pathLst>
                <a:path w="8077200" h="990600">
                  <a:moveTo>
                    <a:pt x="80772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77200" y="99060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77200" cy="990600"/>
            </a:xfrm>
            <a:custGeom>
              <a:avLst/>
              <a:gdLst/>
              <a:ahLst/>
              <a:cxnLst/>
              <a:rect l="l" t="t" r="r" b="b"/>
              <a:pathLst>
                <a:path w="8077200" h="990600">
                  <a:moveTo>
                    <a:pt x="0" y="990600"/>
                  </a:moveTo>
                  <a:lnTo>
                    <a:pt x="8077200" y="990600"/>
                  </a:lnTo>
                  <a:lnTo>
                    <a:pt x="80772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6430" marR="5080" indent="-634365">
              <a:lnSpc>
                <a:spcPct val="100000"/>
              </a:lnSpc>
              <a:spcBef>
                <a:spcPts val="95"/>
              </a:spcBef>
            </a:pPr>
            <a:r>
              <a:rPr sz="3100" spc="-5" dirty="0" smtClean="0"/>
              <a:t>Q1: </a:t>
            </a:r>
            <a:r>
              <a:rPr sz="2800" b="1" spc="-5" dirty="0" err="1" smtClean="0">
                <a:latin typeface="Arial"/>
                <a:cs typeface="Arial"/>
              </a:rPr>
              <a:t>Chiến</a:t>
            </a:r>
            <a:r>
              <a:rPr sz="2800" b="1" spc="-5" dirty="0" smtClean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lược </a:t>
            </a:r>
            <a:r>
              <a:rPr sz="2800" b="1" spc="-5" dirty="0">
                <a:latin typeface="Arial"/>
                <a:cs typeface="Arial"/>
              </a:rPr>
              <a:t>tổ chức xác định cấu trúc các  HTTT </a:t>
            </a:r>
            <a:r>
              <a:rPr sz="2800" b="1" spc="-10" dirty="0">
                <a:latin typeface="Arial"/>
                <a:cs typeface="Arial"/>
              </a:rPr>
              <a:t>như </a:t>
            </a:r>
            <a:r>
              <a:rPr sz="2800" b="1" spc="-5" dirty="0">
                <a:latin typeface="Arial"/>
                <a:cs typeface="Arial"/>
              </a:rPr>
              <a:t>thế nào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3100" spc="-5" dirty="0"/>
              <a:t>?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421958" y="1690689"/>
            <a:ext cx="8300084" cy="16139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2100" dirty="0" err="1" smtClean="0">
                <a:latin typeface="Tahoma"/>
                <a:cs typeface="Tahoma"/>
              </a:rPr>
              <a:t>Tổ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chức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nghiên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cứu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cơ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cấu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ngành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kinh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doanh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của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họ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và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xác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định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một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chiến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lược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cạnh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tranh</a:t>
            </a:r>
            <a:endParaRPr lang="en-US" sz="2100" dirty="0" smtClean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2100" dirty="0" err="1" smtClean="0">
                <a:latin typeface="Tahoma"/>
                <a:cs typeface="Tahoma"/>
              </a:rPr>
              <a:t>Chiến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lược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cạnh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tranh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xác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định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chuỗi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giá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trị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và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các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quy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trình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nghiệp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 err="1" smtClean="0">
                <a:latin typeface="Tahoma"/>
                <a:cs typeface="Tahoma"/>
              </a:rPr>
              <a:t>vụ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dirty="0" err="1" smtClean="0">
                <a:latin typeface="Arial"/>
                <a:cs typeface="Arial"/>
              </a:rPr>
              <a:t>Q</a:t>
            </a:r>
            <a:r>
              <a:rPr sz="2000" dirty="0" err="1" smtClean="0">
                <a:latin typeface="Tahoma"/>
                <a:cs typeface="Tahoma"/>
              </a:rPr>
              <a:t>uy</a:t>
            </a:r>
            <a:r>
              <a:rPr sz="2000" dirty="0" smtClean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trình </a:t>
            </a:r>
            <a:r>
              <a:rPr sz="2000" spc="-160" dirty="0">
                <a:latin typeface="Tahoma"/>
                <a:cs typeface="Tahoma"/>
              </a:rPr>
              <a:t>nghiệp </a:t>
            </a:r>
            <a:r>
              <a:rPr sz="2000" spc="-445" dirty="0" err="1">
                <a:latin typeface="Tahoma"/>
                <a:cs typeface="Tahoma"/>
              </a:rPr>
              <a:t>vụ</a:t>
            </a:r>
            <a:r>
              <a:rPr sz="2000" spc="-445" dirty="0">
                <a:latin typeface="Tahoma"/>
                <a:cs typeface="Tahoma"/>
              </a:rPr>
              <a:t> </a:t>
            </a:r>
            <a:r>
              <a:rPr lang="en-US" sz="2000" spc="-445" dirty="0" smtClean="0">
                <a:latin typeface="Tahoma"/>
                <a:cs typeface="Tahoma"/>
              </a:rPr>
              <a:t>     </a:t>
            </a:r>
            <a:r>
              <a:rPr sz="2000" dirty="0" err="1" smtClean="0">
                <a:latin typeface="Arial"/>
                <a:cs typeface="Arial"/>
              </a:rPr>
              <a:t>hỗ</a:t>
            </a:r>
            <a:r>
              <a:rPr sz="2000" dirty="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trợ trong </a:t>
            </a:r>
            <a:r>
              <a:rPr sz="2000" spc="-5" dirty="0" err="1">
                <a:latin typeface="Arial"/>
                <a:cs typeface="Arial"/>
              </a:rPr>
              <a:t>việc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 err="1" smtClean="0">
                <a:latin typeface="Tahoma"/>
                <a:cs typeface="Tahoma"/>
              </a:rPr>
              <a:t>xác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định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thiết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kế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hệ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thống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dirty="0" err="1" smtClean="0">
                <a:latin typeface="Tahoma"/>
                <a:cs typeface="Tahoma"/>
              </a:rPr>
              <a:t>thông</a:t>
            </a:r>
            <a:r>
              <a:rPr lang="en-US" sz="2000" dirty="0" smtClean="0">
                <a:latin typeface="Tahoma"/>
                <a:cs typeface="Tahoma"/>
              </a:rPr>
              <a:t> tin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1555" y="3861015"/>
            <a:ext cx="8028432" cy="230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" cy="6172200"/>
            </a:xfrm>
            <a:custGeom>
              <a:avLst/>
              <a:gdLst/>
              <a:ahLst/>
              <a:cxnLst/>
              <a:rect l="l" t="t" r="r" b="b"/>
              <a:pathLst>
                <a:path w="914400" h="6172200">
                  <a:moveTo>
                    <a:pt x="914400" y="0"/>
                  </a:moveTo>
                  <a:lnTo>
                    <a:pt x="0" y="0"/>
                  </a:lnTo>
                  <a:lnTo>
                    <a:pt x="0" y="404622"/>
                  </a:lnTo>
                  <a:lnTo>
                    <a:pt x="0" y="457200"/>
                  </a:lnTo>
                  <a:lnTo>
                    <a:pt x="0" y="6172200"/>
                  </a:lnTo>
                  <a:lnTo>
                    <a:pt x="457200" y="6172200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40462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" cy="6172200"/>
            </a:xfrm>
            <a:custGeom>
              <a:avLst/>
              <a:gdLst/>
              <a:ahLst/>
              <a:cxnLst/>
              <a:rect l="l" t="t" r="r" b="b"/>
              <a:pathLst>
                <a:path w="914400" h="6172200">
                  <a:moveTo>
                    <a:pt x="0" y="6172200"/>
                  </a:moveTo>
                  <a:lnTo>
                    <a:pt x="457200" y="6172200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7537" y="404622"/>
              <a:ext cx="8067040" cy="990600"/>
            </a:xfrm>
            <a:custGeom>
              <a:avLst/>
              <a:gdLst/>
              <a:ahLst/>
              <a:cxnLst/>
              <a:rect l="l" t="t" r="r" b="b"/>
              <a:pathLst>
                <a:path w="8067040" h="990600">
                  <a:moveTo>
                    <a:pt x="8066913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66913" y="990600"/>
                  </a:lnTo>
                  <a:lnTo>
                    <a:pt x="8066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37" y="404622"/>
              <a:ext cx="8067040" cy="990600"/>
            </a:xfrm>
            <a:custGeom>
              <a:avLst/>
              <a:gdLst/>
              <a:ahLst/>
              <a:cxnLst/>
              <a:rect l="l" t="t" r="r" b="b"/>
              <a:pathLst>
                <a:path w="8067040" h="990600">
                  <a:moveTo>
                    <a:pt x="0" y="990600"/>
                  </a:moveTo>
                  <a:lnTo>
                    <a:pt x="8066913" y="990600"/>
                  </a:lnTo>
                  <a:lnTo>
                    <a:pt x="8066913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9079" y="631316"/>
            <a:ext cx="76479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5 </a:t>
            </a:r>
            <a:r>
              <a:rPr spc="-5" dirty="0"/>
              <a:t>lực lượng </a:t>
            </a:r>
            <a:r>
              <a:rPr dirty="0"/>
              <a:t>cạnh </a:t>
            </a:r>
            <a:r>
              <a:rPr spc="-5" dirty="0"/>
              <a:t>tranh </a:t>
            </a:r>
            <a:r>
              <a:rPr dirty="0"/>
              <a:t>của </a:t>
            </a:r>
            <a:r>
              <a:rPr spc="-5" dirty="0"/>
              <a:t>Michael</a:t>
            </a:r>
            <a:r>
              <a:rPr spc="-90" dirty="0"/>
              <a:t> </a:t>
            </a:r>
            <a:r>
              <a:rPr spc="-5" dirty="0"/>
              <a:t>Porter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8" name="object 8"/>
          <p:cNvSpPr/>
          <p:nvPr/>
        </p:nvSpPr>
        <p:spPr>
          <a:xfrm>
            <a:off x="539546" y="1124800"/>
            <a:ext cx="8012810" cy="5256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1675" marR="5080" indent="-689610">
              <a:lnSpc>
                <a:spcPct val="100000"/>
              </a:lnSpc>
              <a:spcBef>
                <a:spcPts val="105"/>
              </a:spcBef>
            </a:pPr>
            <a:r>
              <a:rPr dirty="0"/>
              <a:t>Q2: </a:t>
            </a:r>
            <a:r>
              <a:rPr b="1" dirty="0">
                <a:latin typeface="Arial"/>
                <a:cs typeface="Arial"/>
              </a:rPr>
              <a:t>5 thành phần nào </a:t>
            </a:r>
            <a:r>
              <a:rPr b="1" spc="-5" dirty="0">
                <a:latin typeface="Arial"/>
                <a:cs typeface="Arial"/>
              </a:rPr>
              <a:t>xác </a:t>
            </a:r>
            <a:r>
              <a:rPr b="1" dirty="0">
                <a:latin typeface="Arial"/>
                <a:cs typeface="Arial"/>
              </a:rPr>
              <a:t>định cấu</a:t>
            </a:r>
            <a:r>
              <a:rPr b="1" spc="-2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trúc  ngành kinh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doanh</a:t>
            </a:r>
            <a:r>
              <a:rPr dirty="0"/>
              <a:t>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65187" y="1922398"/>
          <a:ext cx="7429500" cy="4249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6500"/>
                <a:gridCol w="2476500"/>
                <a:gridCol w="2476500"/>
              </a:tblGrid>
              <a:tr h="579120">
                <a:tc>
                  <a:txBody>
                    <a:bodyPr/>
                    <a:lstStyle/>
                    <a:p>
                      <a:pPr marL="6635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Thành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phần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 marL="607695" marR="230504" indent="-3689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 dụ nhân tố có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ảnh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hưởng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mạnh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771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 dụ nhân tố có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ảnh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hưởng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yếu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</a:tr>
              <a:tr h="822959">
                <a:tc>
                  <a:txBody>
                    <a:bodyPr/>
                    <a:lstStyle/>
                    <a:p>
                      <a:pPr marL="91440" marR="1905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Khả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năng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thương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lượng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khách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hàng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73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Việc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mua sơn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xe của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hãng</a:t>
                      </a:r>
                      <a:r>
                        <a:rPr sz="16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Toyota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739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Khả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năng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bạn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đối  với các thủ tục và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chính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sách của trường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đại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học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91440" marR="2520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Mối đe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dọa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sự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thay  thế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730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Sự lựa chọn của khách  du lịch thường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xuyên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đối với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lĩnh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vực thuê ô</a:t>
                      </a:r>
                      <a:r>
                        <a:rPr sz="1600" spc="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tô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Bệnh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nhân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075" marR="32956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thuốc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duy nhất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có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hiệu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quả cho bệnh ung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thư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</a:tr>
              <a:tr h="8199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Khả năng thương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lượng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các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nhà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cung cấp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Sinh viên mua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xăng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Thu hoạch của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người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nông dân trong</a:t>
                      </a:r>
                      <a:r>
                        <a:rPr sz="16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năm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</a:tr>
              <a:tr h="625271">
                <a:tc>
                  <a:txBody>
                    <a:bodyPr/>
                    <a:lstStyle/>
                    <a:p>
                      <a:pPr marL="91440" marR="2863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Mối đe dọa của các đối  thủ</a:t>
                      </a:r>
                      <a:r>
                        <a:rPr sz="16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mới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94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Cửa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hàng bán cà-phê  mang</a:t>
                      </a:r>
                      <a:r>
                        <a:rPr sz="16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4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Đội bóng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đá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chuyên  nghiệp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Sự cạnh</a:t>
                      </a:r>
                      <a:r>
                        <a:rPr sz="16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46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Người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buôn bán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xe đã  qua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Bộ phận thu nhập nội bộ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8552180" cy="6197600"/>
            <a:chOff x="-12700" y="0"/>
            <a:chExt cx="8552180" cy="6197600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1675" marR="5080" indent="-689610">
              <a:lnSpc>
                <a:spcPct val="100000"/>
              </a:lnSpc>
              <a:spcBef>
                <a:spcPts val="105"/>
              </a:spcBef>
            </a:pPr>
            <a:r>
              <a:rPr dirty="0"/>
              <a:t>Q2: </a:t>
            </a:r>
            <a:r>
              <a:rPr b="1" dirty="0">
                <a:latin typeface="Arial"/>
                <a:cs typeface="Arial"/>
              </a:rPr>
              <a:t>5 thành phần nào </a:t>
            </a:r>
            <a:r>
              <a:rPr b="1" spc="-5" dirty="0">
                <a:latin typeface="Arial"/>
                <a:cs typeface="Arial"/>
              </a:rPr>
              <a:t>xác </a:t>
            </a:r>
            <a:r>
              <a:rPr b="1" dirty="0">
                <a:latin typeface="Arial"/>
                <a:cs typeface="Arial"/>
              </a:rPr>
              <a:t>định cấu</a:t>
            </a:r>
            <a:r>
              <a:rPr b="1" spc="-2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trúc  ngành kinh doanh</a:t>
            </a:r>
            <a:r>
              <a:rPr dirty="0"/>
              <a:t>?</a:t>
            </a:r>
            <a:r>
              <a:rPr spc="-100" dirty="0"/>
              <a:t> </a:t>
            </a:r>
            <a:r>
              <a:rPr spc="-5" dirty="0"/>
              <a:t>(tt)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2108961" y="1523974"/>
            <a:ext cx="4749038" cy="461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08961" y="1523974"/>
            <a:ext cx="4749165" cy="46228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5 thành phần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tại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FlexTime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36562" y="2054479"/>
          <a:ext cx="8430259" cy="42367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5"/>
                <a:gridCol w="2111375"/>
                <a:gridCol w="2449195"/>
                <a:gridCol w="2107564"/>
              </a:tblGrid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phần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 smtClean="0">
                        <a:latin typeface="Times New Roman"/>
                        <a:cs typeface="Times New Roman"/>
                      </a:endParaRPr>
                    </a:p>
                    <a:p>
                      <a:pPr marL="252095">
                        <a:lnSpc>
                          <a:spcPct val="100000"/>
                        </a:lnSpc>
                      </a:pPr>
                      <a:r>
                        <a:rPr sz="18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8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r>
                        <a:rPr sz="1800" b="1" spc="-2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FlexTime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 marL="5848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Mức độ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của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0896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phần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 marL="121920" marR="109855" indent="13208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Hành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động đối  phó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Flextime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</a:tr>
              <a:tr h="731519">
                <a:tc>
                  <a:txBody>
                    <a:bodyPr/>
                    <a:lstStyle/>
                    <a:p>
                      <a:pPr marL="91440" marR="2711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Khả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1400" spc="-10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thương  lượng</a:t>
                      </a:r>
                      <a:r>
                        <a:rPr sz="14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khách</a:t>
                      </a:r>
                      <a:r>
                        <a:rPr sz="14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hàng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30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“Tôi muốn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trả ít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hơn</a:t>
                      </a:r>
                      <a:r>
                        <a:rPr sz="1400" spc="-14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cho  huấn </a:t>
                      </a:r>
                      <a:r>
                        <a:rPr sz="1400" spc="-1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luyện viên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1400" spc="-6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tôi”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Yếu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00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Giải thích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giá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trị</a:t>
                      </a:r>
                      <a:r>
                        <a:rPr sz="1400" spc="-1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 đưa</a:t>
                      </a:r>
                      <a:r>
                        <a:rPr sz="1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91440" marR="1930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Mối đe dọa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1400" spc="-1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sự 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thay</a:t>
                      </a:r>
                      <a:r>
                        <a:rPr sz="14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thế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155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“Tôi nghĩ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rằng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tôi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sẽ 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tham gia một giải</a:t>
                      </a:r>
                      <a:r>
                        <a:rPr sz="1400" spc="-1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đấu  bóng</a:t>
                      </a:r>
                      <a:r>
                        <a:rPr sz="1400" spc="-2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đá”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Trung</a:t>
                      </a:r>
                      <a:r>
                        <a:rPr sz="14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bình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00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Nhấn mạnh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tầm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 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trọng sức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khỏe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tim 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mạch </a:t>
                      </a:r>
                      <a:r>
                        <a:rPr sz="1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 việc luyện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tập  đối với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cuộc</a:t>
                      </a:r>
                      <a:r>
                        <a:rPr sz="14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sống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91440" marR="2711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Khả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1400" spc="-10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thương  lượng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các 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nhà cung</a:t>
                      </a:r>
                      <a:r>
                        <a:rPr sz="1400" spc="-6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cấp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159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“Chúng tôi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đang</a:t>
                      </a:r>
                      <a:r>
                        <a:rPr sz="1400" spc="-13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không 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muốn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thuê</a:t>
                      </a:r>
                      <a:r>
                        <a:rPr sz="1400" spc="-5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bạn”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17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Xây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dựng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riêng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một</a:t>
                      </a:r>
                      <a:r>
                        <a:rPr sz="1400" spc="-1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tòa 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nhà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</a:tr>
              <a:tr h="5181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Mối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đe dọa của</a:t>
                      </a:r>
                      <a:r>
                        <a:rPr sz="1400" spc="-1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đối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thủ</a:t>
                      </a:r>
                      <a:r>
                        <a:rPr sz="14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mới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“Có một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câu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lạc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bộ</a:t>
                      </a:r>
                      <a:r>
                        <a:rPr sz="1400" spc="-114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mới</a:t>
                      </a:r>
                      <a:endParaRPr sz="1400" smtClean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trên </a:t>
                      </a:r>
                      <a:r>
                        <a:rPr sz="1400" spc="-5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phố</a:t>
                      </a:r>
                      <a:r>
                        <a:rPr sz="1400" spc="-6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này”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Trung</a:t>
                      </a:r>
                      <a:r>
                        <a:rPr sz="14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bình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Sán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phẩm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cao</a:t>
                      </a:r>
                      <a:r>
                        <a:rPr sz="1400" spc="-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cấp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Sự cạnh</a:t>
                      </a:r>
                      <a:r>
                        <a:rPr sz="1400" spc="-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tranh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257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Tôi</a:t>
                      </a:r>
                      <a:r>
                        <a:rPr sz="1400" spc="-5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sẽ</a:t>
                      </a:r>
                      <a:r>
                        <a:rPr sz="1400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đến</a:t>
                      </a:r>
                      <a:r>
                        <a:rPr sz="1400" spc="-5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câu</a:t>
                      </a:r>
                      <a:r>
                        <a:rPr sz="1400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lạc</a:t>
                      </a:r>
                      <a:r>
                        <a:rPr sz="1400" spc="-130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bộ</a:t>
                      </a:r>
                      <a:r>
                        <a:rPr sz="1400" spc="-5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400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sz="1400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đường</a:t>
                      </a:r>
                      <a:r>
                        <a:rPr sz="1400" spc="-5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số</a:t>
                      </a:r>
                      <a:r>
                        <a:rPr sz="1400" spc="-85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Cao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Sán phẩm </a:t>
                      </a:r>
                      <a:r>
                        <a:rPr sz="1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cao</a:t>
                      </a:r>
                      <a:r>
                        <a:rPr sz="1400" spc="-6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cấp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712" y="152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0" y="990600"/>
                </a:moveTo>
                <a:lnTo>
                  <a:pt x="8001000" y="990600"/>
                </a:lnTo>
                <a:lnTo>
                  <a:pt x="8001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0003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7770" y="261620"/>
            <a:ext cx="722375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040" marR="5080" indent="-6889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Q3: </a:t>
            </a:r>
            <a:r>
              <a:rPr sz="2400" b="1" spc="-15" dirty="0">
                <a:latin typeface="Arial"/>
                <a:cs typeface="Arial"/>
              </a:rPr>
              <a:t>Việc </a:t>
            </a:r>
            <a:r>
              <a:rPr sz="2400" b="1" dirty="0">
                <a:latin typeface="Arial"/>
                <a:cs typeface="Arial"/>
              </a:rPr>
              <a:t>phân tích </a:t>
            </a:r>
            <a:r>
              <a:rPr sz="2400" b="1" spc="-5" dirty="0">
                <a:latin typeface="Arial"/>
                <a:cs typeface="Arial"/>
              </a:rPr>
              <a:t>cấu trúc ngành kinh doanh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xác  </a:t>
            </a:r>
            <a:r>
              <a:rPr sz="2400" b="1" dirty="0">
                <a:latin typeface="Arial"/>
                <a:cs typeface="Arial"/>
              </a:rPr>
              <a:t>định </a:t>
            </a:r>
            <a:r>
              <a:rPr sz="2400" b="1" spc="-5" dirty="0">
                <a:latin typeface="Arial"/>
                <a:cs typeface="Arial"/>
              </a:rPr>
              <a:t>chiến </a:t>
            </a:r>
            <a:r>
              <a:rPr sz="2400" b="1" dirty="0">
                <a:latin typeface="Arial"/>
                <a:cs typeface="Arial"/>
              </a:rPr>
              <a:t>lược </a:t>
            </a:r>
            <a:r>
              <a:rPr sz="2400" b="1" spc="-5" dirty="0">
                <a:latin typeface="Arial"/>
                <a:cs typeface="Arial"/>
              </a:rPr>
              <a:t>cạnh </a:t>
            </a:r>
            <a:r>
              <a:rPr sz="2400" b="1" dirty="0">
                <a:latin typeface="Arial"/>
                <a:cs typeface="Arial"/>
              </a:rPr>
              <a:t>tranh </a:t>
            </a:r>
            <a:r>
              <a:rPr sz="2400" b="1" spc="-5" dirty="0">
                <a:latin typeface="Arial"/>
                <a:cs typeface="Arial"/>
              </a:rPr>
              <a:t>như </a:t>
            </a:r>
            <a:r>
              <a:rPr sz="2400" b="1" dirty="0">
                <a:latin typeface="Arial"/>
                <a:cs typeface="Arial"/>
              </a:rPr>
              <a:t>thế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nào?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838200" y="1676400"/>
            <a:ext cx="7315200" cy="52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8200" y="1676400"/>
            <a:ext cx="7315200" cy="523875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701675">
              <a:lnSpc>
                <a:spcPct val="100000"/>
              </a:lnSpc>
              <a:spcBef>
                <a:spcPts val="290"/>
              </a:spcBef>
            </a:pP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4 </a:t>
            </a:r>
            <a:r>
              <a:rPr sz="2800" b="1" dirty="0">
                <a:solidFill>
                  <a:srgbClr val="000308"/>
                </a:solidFill>
                <a:latin typeface="Arial"/>
                <a:cs typeface="Arial"/>
              </a:rPr>
              <a:t>chiến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lược cạnh </a:t>
            </a:r>
            <a:r>
              <a:rPr sz="2800" b="1" dirty="0">
                <a:solidFill>
                  <a:srgbClr val="000308"/>
                </a:solidFill>
                <a:latin typeface="Arial"/>
                <a:cs typeface="Arial"/>
              </a:rPr>
              <a:t>tranh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800" b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0308"/>
                </a:solidFill>
                <a:latin typeface="Arial"/>
                <a:cs typeface="Arial"/>
              </a:rPr>
              <a:t>Porter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65273" y="3208273"/>
          <a:ext cx="4928870" cy="257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435"/>
                <a:gridCol w="2464435"/>
              </a:tblGrid>
              <a:tr h="12860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68935" marR="352425" indent="-635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Chi phí thấp</a:t>
                      </a:r>
                      <a:r>
                        <a:rPr sz="1800" spc="-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nhất  trong toàn</a:t>
                      </a:r>
                      <a:r>
                        <a:rPr sz="18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ngành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3185"/>
                      </a:solidFill>
                      <a:prstDash val="solid"/>
                    </a:lnL>
                    <a:lnR w="12700">
                      <a:solidFill>
                        <a:srgbClr val="003185"/>
                      </a:solidFill>
                      <a:prstDash val="solid"/>
                    </a:lnR>
                    <a:lnT w="12700">
                      <a:solidFill>
                        <a:srgbClr val="003185"/>
                      </a:solidFill>
                      <a:prstDash val="solid"/>
                    </a:lnT>
                    <a:lnB w="12700">
                      <a:solidFill>
                        <a:srgbClr val="003185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69570" marR="245745" indent="-11430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Sản phẩm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dịch</a:t>
                      </a:r>
                      <a:r>
                        <a:rPr sz="1800" spc="-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 toàn</a:t>
                      </a:r>
                      <a:r>
                        <a:rPr sz="18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ngành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3185"/>
                      </a:solidFill>
                      <a:prstDash val="solid"/>
                    </a:lnL>
                    <a:lnR w="12700">
                      <a:solidFill>
                        <a:srgbClr val="003185"/>
                      </a:solidFill>
                      <a:prstDash val="solid"/>
                    </a:lnR>
                    <a:lnT w="12700">
                      <a:solidFill>
                        <a:srgbClr val="003185"/>
                      </a:solidFill>
                      <a:prstDash val="solid"/>
                    </a:lnT>
                    <a:lnB w="12700">
                      <a:solidFill>
                        <a:srgbClr val="003185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</a:tr>
              <a:tr h="1285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Chi phí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thấp</a:t>
                      </a:r>
                      <a:r>
                        <a:rPr sz="18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nhất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03885" marR="595630" indent="1905"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 một 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lĩnh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vực</a:t>
                      </a:r>
                      <a:r>
                        <a:rPr sz="1800" spc="-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hẹp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3185"/>
                      </a:solidFill>
                      <a:prstDash val="solid"/>
                    </a:lnL>
                    <a:lnR w="12700">
                      <a:solidFill>
                        <a:srgbClr val="003185"/>
                      </a:solidFill>
                      <a:prstDash val="solid"/>
                    </a:lnR>
                    <a:lnT w="12700">
                      <a:solidFill>
                        <a:srgbClr val="003185"/>
                      </a:solidFill>
                      <a:prstDash val="solid"/>
                    </a:lnT>
                    <a:lnB w="12700">
                      <a:solidFill>
                        <a:srgbClr val="003185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515620" marR="86995" indent="-4210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Sản phẩm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dịch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</a:t>
                      </a:r>
                      <a:r>
                        <a:rPr sz="1800" spc="-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tốt 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hơn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một 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lĩnh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vực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hẹp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3185"/>
                      </a:solidFill>
                      <a:prstDash val="solid"/>
                    </a:lnL>
                    <a:lnR w="12700">
                      <a:solidFill>
                        <a:srgbClr val="003185"/>
                      </a:solidFill>
                      <a:prstDash val="solid"/>
                    </a:lnR>
                    <a:lnT w="12700">
                      <a:solidFill>
                        <a:srgbClr val="003185"/>
                      </a:solidFill>
                      <a:prstDash val="solid"/>
                    </a:lnT>
                    <a:lnB w="12700">
                      <a:solidFill>
                        <a:srgbClr val="003185"/>
                      </a:solidFill>
                      <a:prstDash val="solid"/>
                    </a:lnB>
                    <a:solidFill>
                      <a:srgbClr val="CACDD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865247" y="2801492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Chi</a:t>
            </a:r>
            <a:r>
              <a:rPr sz="1800" b="1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phí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8879" y="2813684"/>
            <a:ext cx="139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Sự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khác</a:t>
            </a:r>
            <a:r>
              <a:rPr sz="18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biệt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819" y="5100320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Tập</a:t>
            </a:r>
            <a:r>
              <a:rPr sz="1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trung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0416" y="3242259"/>
            <a:ext cx="7124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Toàn 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ành  kinh  d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anh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2500" y="1811401"/>
            <a:ext cx="5054600" cy="3646804"/>
            <a:chOff x="3492500" y="1811401"/>
            <a:chExt cx="5054600" cy="3646804"/>
          </a:xfrm>
        </p:grpSpPr>
        <p:sp>
          <p:nvSpPr>
            <p:cNvPr id="3" name="object 3"/>
            <p:cNvSpPr/>
            <p:nvPr/>
          </p:nvSpPr>
          <p:spPr>
            <a:xfrm>
              <a:off x="3505200" y="1824101"/>
              <a:ext cx="5029200" cy="36210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5200" y="1824101"/>
              <a:ext cx="5029200" cy="3621404"/>
            </a:xfrm>
            <a:custGeom>
              <a:avLst/>
              <a:gdLst/>
              <a:ahLst/>
              <a:cxnLst/>
              <a:rect l="l" t="t" r="r" b="b"/>
              <a:pathLst>
                <a:path w="5029200" h="3621404">
                  <a:moveTo>
                    <a:pt x="5029200" y="603503"/>
                  </a:moveTo>
                  <a:lnTo>
                    <a:pt x="5029200" y="3017520"/>
                  </a:lnTo>
                  <a:lnTo>
                    <a:pt x="5027339" y="3065297"/>
                  </a:lnTo>
                  <a:lnTo>
                    <a:pt x="5021812" y="3112483"/>
                  </a:lnTo>
                  <a:lnTo>
                    <a:pt x="5012703" y="3158873"/>
                  </a:lnTo>
                  <a:lnTo>
                    <a:pt x="5000093" y="3204264"/>
                  </a:lnTo>
                  <a:lnTo>
                    <a:pt x="4984067" y="3248453"/>
                  </a:lnTo>
                  <a:lnTo>
                    <a:pt x="4964707" y="3291236"/>
                  </a:lnTo>
                  <a:lnTo>
                    <a:pt x="4942096" y="3332410"/>
                  </a:lnTo>
                  <a:lnTo>
                    <a:pt x="4916318" y="3371770"/>
                  </a:lnTo>
                  <a:lnTo>
                    <a:pt x="4887455" y="3409115"/>
                  </a:lnTo>
                  <a:lnTo>
                    <a:pt x="4855591" y="3444240"/>
                  </a:lnTo>
                  <a:lnTo>
                    <a:pt x="4817127" y="3480105"/>
                  </a:lnTo>
                  <a:lnTo>
                    <a:pt x="4776001" y="3512185"/>
                  </a:lnTo>
                  <a:lnTo>
                    <a:pt x="4732485" y="3540364"/>
                  </a:lnTo>
                  <a:lnTo>
                    <a:pt x="4686853" y="3564527"/>
                  </a:lnTo>
                  <a:lnTo>
                    <a:pt x="4639377" y="3584556"/>
                  </a:lnTo>
                  <a:lnTo>
                    <a:pt x="4590330" y="3600337"/>
                  </a:lnTo>
                  <a:lnTo>
                    <a:pt x="4539985" y="3611752"/>
                  </a:lnTo>
                  <a:lnTo>
                    <a:pt x="4488614" y="3618686"/>
                  </a:lnTo>
                  <a:lnTo>
                    <a:pt x="4436491" y="3621024"/>
                  </a:lnTo>
                  <a:lnTo>
                    <a:pt x="4385498" y="3621024"/>
                  </a:lnTo>
                  <a:lnTo>
                    <a:pt x="4334505" y="3621024"/>
                  </a:lnTo>
                  <a:lnTo>
                    <a:pt x="4283512" y="3621024"/>
                  </a:lnTo>
                  <a:lnTo>
                    <a:pt x="4232519" y="3621024"/>
                  </a:lnTo>
                  <a:lnTo>
                    <a:pt x="4181526" y="3621024"/>
                  </a:lnTo>
                  <a:lnTo>
                    <a:pt x="4130533" y="3621024"/>
                  </a:lnTo>
                  <a:lnTo>
                    <a:pt x="4079539" y="3621024"/>
                  </a:lnTo>
                  <a:lnTo>
                    <a:pt x="4028546" y="3621024"/>
                  </a:lnTo>
                  <a:lnTo>
                    <a:pt x="3977552" y="3621024"/>
                  </a:lnTo>
                  <a:lnTo>
                    <a:pt x="3926559" y="3621024"/>
                  </a:lnTo>
                  <a:lnTo>
                    <a:pt x="3875565" y="3621024"/>
                  </a:lnTo>
                  <a:lnTo>
                    <a:pt x="3824572" y="3621024"/>
                  </a:lnTo>
                  <a:lnTo>
                    <a:pt x="3773578" y="3621024"/>
                  </a:lnTo>
                  <a:lnTo>
                    <a:pt x="3722584" y="3621024"/>
                  </a:lnTo>
                  <a:lnTo>
                    <a:pt x="3671590" y="3621024"/>
                  </a:lnTo>
                  <a:lnTo>
                    <a:pt x="3620596" y="3621024"/>
                  </a:lnTo>
                  <a:lnTo>
                    <a:pt x="3569602" y="3621024"/>
                  </a:lnTo>
                  <a:lnTo>
                    <a:pt x="3518608" y="3621024"/>
                  </a:lnTo>
                  <a:lnTo>
                    <a:pt x="3467614" y="3621024"/>
                  </a:lnTo>
                  <a:lnTo>
                    <a:pt x="3416620" y="3621024"/>
                  </a:lnTo>
                  <a:lnTo>
                    <a:pt x="3365625" y="3621024"/>
                  </a:lnTo>
                  <a:lnTo>
                    <a:pt x="3314631" y="3621024"/>
                  </a:lnTo>
                  <a:lnTo>
                    <a:pt x="3263637" y="3621024"/>
                  </a:lnTo>
                  <a:lnTo>
                    <a:pt x="3212642" y="3621024"/>
                  </a:lnTo>
                  <a:lnTo>
                    <a:pt x="3161648" y="3621024"/>
                  </a:lnTo>
                  <a:lnTo>
                    <a:pt x="3110653" y="3621024"/>
                  </a:lnTo>
                  <a:lnTo>
                    <a:pt x="3059659" y="3621024"/>
                  </a:lnTo>
                  <a:lnTo>
                    <a:pt x="3008664" y="3621024"/>
                  </a:lnTo>
                  <a:lnTo>
                    <a:pt x="2957670" y="3621024"/>
                  </a:lnTo>
                  <a:lnTo>
                    <a:pt x="2906675" y="3621024"/>
                  </a:lnTo>
                  <a:lnTo>
                    <a:pt x="2855680" y="3621024"/>
                  </a:lnTo>
                  <a:lnTo>
                    <a:pt x="2804686" y="3621024"/>
                  </a:lnTo>
                  <a:lnTo>
                    <a:pt x="2753691" y="3621024"/>
                  </a:lnTo>
                  <a:lnTo>
                    <a:pt x="2702696" y="3621024"/>
                  </a:lnTo>
                  <a:lnTo>
                    <a:pt x="2651701" y="3621024"/>
                  </a:lnTo>
                  <a:lnTo>
                    <a:pt x="2600706" y="3621024"/>
                  </a:lnTo>
                  <a:lnTo>
                    <a:pt x="2549712" y="3621024"/>
                  </a:lnTo>
                  <a:lnTo>
                    <a:pt x="2498717" y="3621024"/>
                  </a:lnTo>
                  <a:lnTo>
                    <a:pt x="2447722" y="3621024"/>
                  </a:lnTo>
                  <a:lnTo>
                    <a:pt x="2396727" y="3621024"/>
                  </a:lnTo>
                  <a:lnTo>
                    <a:pt x="2345732" y="3621024"/>
                  </a:lnTo>
                  <a:lnTo>
                    <a:pt x="2294737" y="3621024"/>
                  </a:lnTo>
                  <a:lnTo>
                    <a:pt x="2243742" y="3621024"/>
                  </a:lnTo>
                  <a:lnTo>
                    <a:pt x="2192748" y="3621024"/>
                  </a:lnTo>
                  <a:lnTo>
                    <a:pt x="2141753" y="3621024"/>
                  </a:lnTo>
                  <a:lnTo>
                    <a:pt x="2090758" y="3621024"/>
                  </a:lnTo>
                  <a:lnTo>
                    <a:pt x="2039763" y="3621024"/>
                  </a:lnTo>
                  <a:lnTo>
                    <a:pt x="1988768" y="3621024"/>
                  </a:lnTo>
                  <a:lnTo>
                    <a:pt x="1937773" y="3621024"/>
                  </a:lnTo>
                  <a:lnTo>
                    <a:pt x="1886778" y="3621024"/>
                  </a:lnTo>
                  <a:lnTo>
                    <a:pt x="1835784" y="3621024"/>
                  </a:lnTo>
                  <a:lnTo>
                    <a:pt x="1784789" y="3621024"/>
                  </a:lnTo>
                  <a:lnTo>
                    <a:pt x="1733794" y="3621024"/>
                  </a:lnTo>
                  <a:lnTo>
                    <a:pt x="1682799" y="3621024"/>
                  </a:lnTo>
                  <a:lnTo>
                    <a:pt x="1631804" y="3621024"/>
                  </a:lnTo>
                  <a:lnTo>
                    <a:pt x="1580810" y="3621024"/>
                  </a:lnTo>
                  <a:lnTo>
                    <a:pt x="1529815" y="3621024"/>
                  </a:lnTo>
                  <a:lnTo>
                    <a:pt x="1478820" y="3621024"/>
                  </a:lnTo>
                  <a:lnTo>
                    <a:pt x="1427826" y="3621024"/>
                  </a:lnTo>
                  <a:lnTo>
                    <a:pt x="1376831" y="3621024"/>
                  </a:lnTo>
                  <a:lnTo>
                    <a:pt x="1325837" y="3621024"/>
                  </a:lnTo>
                  <a:lnTo>
                    <a:pt x="1274842" y="3621024"/>
                  </a:lnTo>
                  <a:lnTo>
                    <a:pt x="1223848" y="3621024"/>
                  </a:lnTo>
                  <a:lnTo>
                    <a:pt x="1172853" y="3621024"/>
                  </a:lnTo>
                  <a:lnTo>
                    <a:pt x="1121859" y="3621024"/>
                  </a:lnTo>
                  <a:lnTo>
                    <a:pt x="1070865" y="3621024"/>
                  </a:lnTo>
                  <a:lnTo>
                    <a:pt x="1019870" y="3621024"/>
                  </a:lnTo>
                  <a:lnTo>
                    <a:pt x="968876" y="3621024"/>
                  </a:lnTo>
                  <a:lnTo>
                    <a:pt x="917882" y="3621024"/>
                  </a:lnTo>
                  <a:lnTo>
                    <a:pt x="866888" y="3621024"/>
                  </a:lnTo>
                  <a:lnTo>
                    <a:pt x="815894" y="3621024"/>
                  </a:lnTo>
                  <a:lnTo>
                    <a:pt x="764900" y="3621024"/>
                  </a:lnTo>
                  <a:lnTo>
                    <a:pt x="713906" y="3621024"/>
                  </a:lnTo>
                  <a:lnTo>
                    <a:pt x="662912" y="3621024"/>
                  </a:lnTo>
                  <a:lnTo>
                    <a:pt x="611918" y="3621024"/>
                  </a:lnTo>
                  <a:lnTo>
                    <a:pt x="560925" y="3621024"/>
                  </a:lnTo>
                  <a:lnTo>
                    <a:pt x="509931" y="3621024"/>
                  </a:lnTo>
                  <a:lnTo>
                    <a:pt x="458938" y="3621024"/>
                  </a:lnTo>
                  <a:lnTo>
                    <a:pt x="407944" y="3621024"/>
                  </a:lnTo>
                  <a:lnTo>
                    <a:pt x="356951" y="3621024"/>
                  </a:lnTo>
                  <a:lnTo>
                    <a:pt x="305957" y="3621024"/>
                  </a:lnTo>
                  <a:lnTo>
                    <a:pt x="254964" y="3621024"/>
                  </a:lnTo>
                  <a:lnTo>
                    <a:pt x="203971" y="3621024"/>
                  </a:lnTo>
                  <a:lnTo>
                    <a:pt x="152978" y="3621024"/>
                  </a:lnTo>
                  <a:lnTo>
                    <a:pt x="101985" y="3621024"/>
                  </a:lnTo>
                  <a:lnTo>
                    <a:pt x="50992" y="3621024"/>
                  </a:lnTo>
                  <a:lnTo>
                    <a:pt x="0" y="3621024"/>
                  </a:lnTo>
                  <a:lnTo>
                    <a:pt x="0" y="0"/>
                  </a:lnTo>
                  <a:lnTo>
                    <a:pt x="4436491" y="0"/>
                  </a:lnTo>
                  <a:lnTo>
                    <a:pt x="4488614" y="2332"/>
                  </a:lnTo>
                  <a:lnTo>
                    <a:pt x="4539985" y="9255"/>
                  </a:lnTo>
                  <a:lnTo>
                    <a:pt x="4590330" y="20653"/>
                  </a:lnTo>
                  <a:lnTo>
                    <a:pt x="4639377" y="36414"/>
                  </a:lnTo>
                  <a:lnTo>
                    <a:pt x="4686853" y="56422"/>
                  </a:lnTo>
                  <a:lnTo>
                    <a:pt x="4732485" y="80565"/>
                  </a:lnTo>
                  <a:lnTo>
                    <a:pt x="4776001" y="108727"/>
                  </a:lnTo>
                  <a:lnTo>
                    <a:pt x="4817127" y="140796"/>
                  </a:lnTo>
                  <a:lnTo>
                    <a:pt x="4855591" y="176657"/>
                  </a:lnTo>
                  <a:lnTo>
                    <a:pt x="4887455" y="211812"/>
                  </a:lnTo>
                  <a:lnTo>
                    <a:pt x="4916318" y="249176"/>
                  </a:lnTo>
                  <a:lnTo>
                    <a:pt x="4942096" y="288546"/>
                  </a:lnTo>
                  <a:lnTo>
                    <a:pt x="4964707" y="329723"/>
                  </a:lnTo>
                  <a:lnTo>
                    <a:pt x="4984067" y="372506"/>
                  </a:lnTo>
                  <a:lnTo>
                    <a:pt x="5000093" y="416696"/>
                  </a:lnTo>
                  <a:lnTo>
                    <a:pt x="5012703" y="462090"/>
                  </a:lnTo>
                  <a:lnTo>
                    <a:pt x="5021812" y="508490"/>
                  </a:lnTo>
                  <a:lnTo>
                    <a:pt x="5027339" y="555695"/>
                  </a:lnTo>
                  <a:lnTo>
                    <a:pt x="5029200" y="603503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99815" y="1996127"/>
            <a:ext cx="4664075" cy="320865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44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Tập trung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trung tâm thành</a:t>
            </a:r>
            <a:r>
              <a:rPr sz="24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phố</a:t>
            </a:r>
            <a:endParaRPr sz="2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4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Đô thị, nhân viên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văn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phòng</a:t>
            </a:r>
            <a:endParaRPr sz="2400">
              <a:latin typeface="Arial"/>
              <a:cs typeface="Arial"/>
            </a:endParaRPr>
          </a:p>
          <a:p>
            <a:pPr marL="299085" marR="5080" indent="-287020">
              <a:lnSpc>
                <a:spcPts val="2590"/>
              </a:lnSpc>
              <a:spcBef>
                <a:spcPts val="47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Môi trường nhạy bén và đỏi hỏi  cao, đối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tượng chủ yếu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là người  trưởng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endParaRPr sz="2400">
              <a:latin typeface="Arial"/>
              <a:cs typeface="Arial"/>
            </a:endParaRPr>
          </a:p>
          <a:p>
            <a:pPr marL="299085" marR="319405" indent="-287020">
              <a:lnSpc>
                <a:spcPct val="90000"/>
              </a:lnSpc>
              <a:spcBef>
                <a:spcPts val="4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Tạo ra sự khác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biệt trong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 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 cao cấp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nhằm giải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tỏa 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áp lực và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tạo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phấn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khích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cho  khách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739900"/>
            <a:ext cx="2997200" cy="3683000"/>
            <a:chOff x="520700" y="1739900"/>
            <a:chExt cx="2997200" cy="3683000"/>
          </a:xfrm>
        </p:grpSpPr>
        <p:sp>
          <p:nvSpPr>
            <p:cNvPr id="7" name="object 7"/>
            <p:cNvSpPr/>
            <p:nvPr/>
          </p:nvSpPr>
          <p:spPr>
            <a:xfrm>
              <a:off x="533400" y="1752600"/>
              <a:ext cx="2971800" cy="3657600"/>
            </a:xfrm>
            <a:custGeom>
              <a:avLst/>
              <a:gdLst/>
              <a:ahLst/>
              <a:cxnLst/>
              <a:rect l="l" t="t" r="r" b="b"/>
              <a:pathLst>
                <a:path w="2971800" h="3657600">
                  <a:moveTo>
                    <a:pt x="2476500" y="0"/>
                  </a:moveTo>
                  <a:lnTo>
                    <a:pt x="495312" y="0"/>
                  </a:lnTo>
                  <a:lnTo>
                    <a:pt x="446355" y="1899"/>
                  </a:lnTo>
                  <a:lnTo>
                    <a:pt x="398228" y="7526"/>
                  </a:lnTo>
                  <a:lnTo>
                    <a:pt x="351255" y="16776"/>
                  </a:lnTo>
                  <a:lnTo>
                    <a:pt x="305762" y="29543"/>
                  </a:lnTo>
                  <a:lnTo>
                    <a:pt x="262071" y="45721"/>
                  </a:lnTo>
                  <a:lnTo>
                    <a:pt x="220510" y="65204"/>
                  </a:lnTo>
                  <a:lnTo>
                    <a:pt x="181402" y="87887"/>
                  </a:lnTo>
                  <a:lnTo>
                    <a:pt x="145072" y="113664"/>
                  </a:lnTo>
                  <a:lnTo>
                    <a:pt x="107788" y="146375"/>
                  </a:lnTo>
                  <a:lnTo>
                    <a:pt x="75689" y="181878"/>
                  </a:lnTo>
                  <a:lnTo>
                    <a:pt x="48977" y="219794"/>
                  </a:lnTo>
                  <a:lnTo>
                    <a:pt x="27850" y="259742"/>
                  </a:lnTo>
                  <a:lnTo>
                    <a:pt x="12512" y="301343"/>
                  </a:lnTo>
                  <a:lnTo>
                    <a:pt x="3161" y="344217"/>
                  </a:lnTo>
                  <a:lnTo>
                    <a:pt x="0" y="387985"/>
                  </a:lnTo>
                  <a:lnTo>
                    <a:pt x="0" y="3269615"/>
                  </a:lnTo>
                  <a:lnTo>
                    <a:pt x="3161" y="3313382"/>
                  </a:lnTo>
                  <a:lnTo>
                    <a:pt x="12512" y="3356256"/>
                  </a:lnTo>
                  <a:lnTo>
                    <a:pt x="27850" y="3397857"/>
                  </a:lnTo>
                  <a:lnTo>
                    <a:pt x="48977" y="3437805"/>
                  </a:lnTo>
                  <a:lnTo>
                    <a:pt x="75689" y="3475721"/>
                  </a:lnTo>
                  <a:lnTo>
                    <a:pt x="107788" y="3511224"/>
                  </a:lnTo>
                  <a:lnTo>
                    <a:pt x="145072" y="3543935"/>
                  </a:lnTo>
                  <a:lnTo>
                    <a:pt x="181402" y="3569712"/>
                  </a:lnTo>
                  <a:lnTo>
                    <a:pt x="220510" y="3592395"/>
                  </a:lnTo>
                  <a:lnTo>
                    <a:pt x="262071" y="3611878"/>
                  </a:lnTo>
                  <a:lnTo>
                    <a:pt x="305762" y="3628056"/>
                  </a:lnTo>
                  <a:lnTo>
                    <a:pt x="351255" y="3640823"/>
                  </a:lnTo>
                  <a:lnTo>
                    <a:pt x="398228" y="3650073"/>
                  </a:lnTo>
                  <a:lnTo>
                    <a:pt x="446355" y="3655700"/>
                  </a:lnTo>
                  <a:lnTo>
                    <a:pt x="495312" y="3657600"/>
                  </a:lnTo>
                  <a:lnTo>
                    <a:pt x="2476500" y="3657600"/>
                  </a:lnTo>
                  <a:lnTo>
                    <a:pt x="2525440" y="3655700"/>
                  </a:lnTo>
                  <a:lnTo>
                    <a:pt x="2573555" y="3650073"/>
                  </a:lnTo>
                  <a:lnTo>
                    <a:pt x="2620522" y="3640823"/>
                  </a:lnTo>
                  <a:lnTo>
                    <a:pt x="2666015" y="3628056"/>
                  </a:lnTo>
                  <a:lnTo>
                    <a:pt x="2709711" y="3611878"/>
                  </a:lnTo>
                  <a:lnTo>
                    <a:pt x="2751284" y="3592395"/>
                  </a:lnTo>
                  <a:lnTo>
                    <a:pt x="2790410" y="3569712"/>
                  </a:lnTo>
                  <a:lnTo>
                    <a:pt x="2826766" y="3543935"/>
                  </a:lnTo>
                  <a:lnTo>
                    <a:pt x="2864031" y="3511224"/>
                  </a:lnTo>
                  <a:lnTo>
                    <a:pt x="2896118" y="3475721"/>
                  </a:lnTo>
                  <a:lnTo>
                    <a:pt x="2922824" y="3437805"/>
                  </a:lnTo>
                  <a:lnTo>
                    <a:pt x="2943948" y="3397857"/>
                  </a:lnTo>
                  <a:lnTo>
                    <a:pt x="2959286" y="3356256"/>
                  </a:lnTo>
                  <a:lnTo>
                    <a:pt x="2968637" y="3313382"/>
                  </a:lnTo>
                  <a:lnTo>
                    <a:pt x="2971800" y="3269615"/>
                  </a:lnTo>
                  <a:lnTo>
                    <a:pt x="2971800" y="387985"/>
                  </a:lnTo>
                  <a:lnTo>
                    <a:pt x="2968637" y="344217"/>
                  </a:lnTo>
                  <a:lnTo>
                    <a:pt x="2959286" y="301343"/>
                  </a:lnTo>
                  <a:lnTo>
                    <a:pt x="2943948" y="259742"/>
                  </a:lnTo>
                  <a:lnTo>
                    <a:pt x="2922824" y="219794"/>
                  </a:lnTo>
                  <a:lnTo>
                    <a:pt x="2896118" y="181878"/>
                  </a:lnTo>
                  <a:lnTo>
                    <a:pt x="2864031" y="146375"/>
                  </a:lnTo>
                  <a:lnTo>
                    <a:pt x="2826766" y="113664"/>
                  </a:lnTo>
                  <a:lnTo>
                    <a:pt x="2790410" y="87887"/>
                  </a:lnTo>
                  <a:lnTo>
                    <a:pt x="2751284" y="65204"/>
                  </a:lnTo>
                  <a:lnTo>
                    <a:pt x="2709711" y="45721"/>
                  </a:lnTo>
                  <a:lnTo>
                    <a:pt x="2666015" y="29543"/>
                  </a:lnTo>
                  <a:lnTo>
                    <a:pt x="2620522" y="16776"/>
                  </a:lnTo>
                  <a:lnTo>
                    <a:pt x="2573555" y="7526"/>
                  </a:lnTo>
                  <a:lnTo>
                    <a:pt x="2525440" y="1899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752600"/>
              <a:ext cx="2971800" cy="3657600"/>
            </a:xfrm>
            <a:custGeom>
              <a:avLst/>
              <a:gdLst/>
              <a:ahLst/>
              <a:cxnLst/>
              <a:rect l="l" t="t" r="r" b="b"/>
              <a:pathLst>
                <a:path w="2971800" h="3657600">
                  <a:moveTo>
                    <a:pt x="0" y="387985"/>
                  </a:moveTo>
                  <a:lnTo>
                    <a:pt x="3161" y="344217"/>
                  </a:lnTo>
                  <a:lnTo>
                    <a:pt x="12512" y="301343"/>
                  </a:lnTo>
                  <a:lnTo>
                    <a:pt x="27850" y="259742"/>
                  </a:lnTo>
                  <a:lnTo>
                    <a:pt x="48977" y="219794"/>
                  </a:lnTo>
                  <a:lnTo>
                    <a:pt x="75689" y="181878"/>
                  </a:lnTo>
                  <a:lnTo>
                    <a:pt x="107788" y="146375"/>
                  </a:lnTo>
                  <a:lnTo>
                    <a:pt x="145072" y="113664"/>
                  </a:lnTo>
                  <a:lnTo>
                    <a:pt x="181402" y="87887"/>
                  </a:lnTo>
                  <a:lnTo>
                    <a:pt x="220510" y="65204"/>
                  </a:lnTo>
                  <a:lnTo>
                    <a:pt x="262071" y="45721"/>
                  </a:lnTo>
                  <a:lnTo>
                    <a:pt x="305762" y="29543"/>
                  </a:lnTo>
                  <a:lnTo>
                    <a:pt x="351255" y="16776"/>
                  </a:lnTo>
                  <a:lnTo>
                    <a:pt x="398228" y="7526"/>
                  </a:lnTo>
                  <a:lnTo>
                    <a:pt x="446355" y="1899"/>
                  </a:lnTo>
                  <a:lnTo>
                    <a:pt x="495312" y="0"/>
                  </a:lnTo>
                  <a:lnTo>
                    <a:pt x="2476500" y="0"/>
                  </a:lnTo>
                  <a:lnTo>
                    <a:pt x="2525440" y="1899"/>
                  </a:lnTo>
                  <a:lnTo>
                    <a:pt x="2573555" y="7526"/>
                  </a:lnTo>
                  <a:lnTo>
                    <a:pt x="2620522" y="16776"/>
                  </a:lnTo>
                  <a:lnTo>
                    <a:pt x="2666015" y="29543"/>
                  </a:lnTo>
                  <a:lnTo>
                    <a:pt x="2709711" y="45721"/>
                  </a:lnTo>
                  <a:lnTo>
                    <a:pt x="2751284" y="65204"/>
                  </a:lnTo>
                  <a:lnTo>
                    <a:pt x="2790410" y="87887"/>
                  </a:lnTo>
                  <a:lnTo>
                    <a:pt x="2826766" y="113664"/>
                  </a:lnTo>
                  <a:lnTo>
                    <a:pt x="2864031" y="146375"/>
                  </a:lnTo>
                  <a:lnTo>
                    <a:pt x="2896118" y="181878"/>
                  </a:lnTo>
                  <a:lnTo>
                    <a:pt x="2922824" y="219794"/>
                  </a:lnTo>
                  <a:lnTo>
                    <a:pt x="2943948" y="259742"/>
                  </a:lnTo>
                  <a:lnTo>
                    <a:pt x="2959286" y="301343"/>
                  </a:lnTo>
                  <a:lnTo>
                    <a:pt x="2968637" y="344217"/>
                  </a:lnTo>
                  <a:lnTo>
                    <a:pt x="2971800" y="387985"/>
                  </a:lnTo>
                  <a:lnTo>
                    <a:pt x="2971800" y="3269615"/>
                  </a:lnTo>
                  <a:lnTo>
                    <a:pt x="2968637" y="3313382"/>
                  </a:lnTo>
                  <a:lnTo>
                    <a:pt x="2959286" y="3356256"/>
                  </a:lnTo>
                  <a:lnTo>
                    <a:pt x="2943948" y="3397857"/>
                  </a:lnTo>
                  <a:lnTo>
                    <a:pt x="2922824" y="3437805"/>
                  </a:lnTo>
                  <a:lnTo>
                    <a:pt x="2896118" y="3475721"/>
                  </a:lnTo>
                  <a:lnTo>
                    <a:pt x="2864031" y="3511224"/>
                  </a:lnTo>
                  <a:lnTo>
                    <a:pt x="2826766" y="3543935"/>
                  </a:lnTo>
                  <a:lnTo>
                    <a:pt x="2790410" y="3569712"/>
                  </a:lnTo>
                  <a:lnTo>
                    <a:pt x="2751284" y="3592395"/>
                  </a:lnTo>
                  <a:lnTo>
                    <a:pt x="2709711" y="3611878"/>
                  </a:lnTo>
                  <a:lnTo>
                    <a:pt x="2666015" y="3628056"/>
                  </a:lnTo>
                  <a:lnTo>
                    <a:pt x="2620522" y="3640823"/>
                  </a:lnTo>
                  <a:lnTo>
                    <a:pt x="2573555" y="3650073"/>
                  </a:lnTo>
                  <a:lnTo>
                    <a:pt x="2525440" y="3655700"/>
                  </a:lnTo>
                  <a:lnTo>
                    <a:pt x="2476500" y="3657600"/>
                  </a:lnTo>
                  <a:lnTo>
                    <a:pt x="495312" y="3657600"/>
                  </a:lnTo>
                  <a:lnTo>
                    <a:pt x="446355" y="3655700"/>
                  </a:lnTo>
                  <a:lnTo>
                    <a:pt x="398228" y="3650073"/>
                  </a:lnTo>
                  <a:lnTo>
                    <a:pt x="351255" y="3640823"/>
                  </a:lnTo>
                  <a:lnTo>
                    <a:pt x="305762" y="3628056"/>
                  </a:lnTo>
                  <a:lnTo>
                    <a:pt x="262071" y="3611878"/>
                  </a:lnTo>
                  <a:lnTo>
                    <a:pt x="220510" y="3592395"/>
                  </a:lnTo>
                  <a:lnTo>
                    <a:pt x="181402" y="3569712"/>
                  </a:lnTo>
                  <a:lnTo>
                    <a:pt x="145072" y="3543935"/>
                  </a:lnTo>
                  <a:lnTo>
                    <a:pt x="107788" y="3511224"/>
                  </a:lnTo>
                  <a:lnTo>
                    <a:pt x="75689" y="3475721"/>
                  </a:lnTo>
                  <a:lnTo>
                    <a:pt x="48977" y="3437805"/>
                  </a:lnTo>
                  <a:lnTo>
                    <a:pt x="27850" y="3397857"/>
                  </a:lnTo>
                  <a:lnTo>
                    <a:pt x="12512" y="3356256"/>
                  </a:lnTo>
                  <a:lnTo>
                    <a:pt x="3161" y="3313382"/>
                  </a:lnTo>
                  <a:lnTo>
                    <a:pt x="0" y="3269615"/>
                  </a:lnTo>
                  <a:lnTo>
                    <a:pt x="0" y="38798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82141" y="2862727"/>
            <a:ext cx="187515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indent="-78105">
              <a:lnSpc>
                <a:spcPct val="125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Tập</a:t>
            </a:r>
            <a:r>
              <a:rPr sz="32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trung,  Khác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biệt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11" name="object 11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5833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Chiến lược </a:t>
            </a:r>
            <a:r>
              <a:rPr dirty="0"/>
              <a:t>cạnh tranh</a:t>
            </a:r>
            <a:r>
              <a:rPr spc="-105" dirty="0"/>
              <a:t> </a:t>
            </a:r>
            <a:r>
              <a:rPr spc="-15" dirty="0"/>
              <a:t>FlexTime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3-</a:t>
            </a: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1828</Words>
  <Application>Microsoft Office PowerPoint</Application>
  <PresentationFormat>On-screen Show (4:3)</PresentationFormat>
  <Paragraphs>248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Tahoma</vt:lpstr>
      <vt:lpstr>Times New Roman</vt:lpstr>
      <vt:lpstr>Trebuchet MS</vt:lpstr>
      <vt:lpstr>Office Theme</vt:lpstr>
      <vt:lpstr>PowerPoint Presentation</vt:lpstr>
      <vt:lpstr>Tổng quan</vt:lpstr>
      <vt:lpstr>Nội dung</vt:lpstr>
      <vt:lpstr>Q1: Chiến lược tổ chức xác định cấu trúc các  HTTT như thế nào ?</vt:lpstr>
      <vt:lpstr>5 lực lượng cạnh tranh của Michael Porter</vt:lpstr>
      <vt:lpstr>Q2: 5 thành phần nào xác định cấu trúc  ngành kinh doanh?</vt:lpstr>
      <vt:lpstr>Q2: 5 thành phần nào xác định cấu trúc  ngành kinh doanh? (tt)</vt:lpstr>
      <vt:lpstr>Q3: Việc phân tích cấu trúc ngành kinh doanh xác  định chiến lược cạnh tranh như thế nào?</vt:lpstr>
      <vt:lpstr>Chiến lược cạnh tranh FlexTime</vt:lpstr>
      <vt:lpstr>Q4  Chiến lược cạnh tranh xác định  chuỗi giá trị như thế nào?</vt:lpstr>
      <vt:lpstr>Các hoạt động hỗ trợ trong chuỗi giá trị</vt:lpstr>
      <vt:lpstr>Chuỗi giá trị đối với hãng sản xuất xe đạp</vt:lpstr>
      <vt:lpstr>Q5  Làm thế nào để quy trình nghiệp vụ  tạo ra giá trị ?</vt:lpstr>
      <vt:lpstr>Một số quy trình nghiệp vụ trong Công ty sản xuất  xe đạp</vt:lpstr>
      <vt:lpstr>Một số quy trình nghiệp vụ trong Công ty  sản xuất xe đạp (tt)</vt:lpstr>
      <vt:lpstr>Cải thiện quy trình đặt hàng</vt:lpstr>
      <vt:lpstr>Q6  Chiến lược cạnh tranh xác định quy  trình nghiệp vụ và cấu trúc của hệ  thống thông tin?</vt:lpstr>
      <vt:lpstr>Q6  Chiến lược cạnh tranh xác định quy  trình kinh doanh và cấu trúc của hệ  thống thông tin ? (tt)</vt:lpstr>
      <vt:lpstr>Dịch vụ cho thuê xe đạp cao cấp</vt:lpstr>
      <vt:lpstr>Kết luận</vt:lpstr>
      <vt:lpstr>Q7:  Hệ thống thông tin cung cấp lợi  thế cạnh tranh?</vt:lpstr>
      <vt:lpstr>PowerPoint Presentation</vt:lpstr>
      <vt:lpstr>Hai vai trò Hệ thống thông tin về sản phẩm</vt:lpstr>
      <vt:lpstr>Lợ i   thế   cạnh   tranh thông qua quy trình nghiệp vụ</vt:lpstr>
      <vt:lpstr>PowerPoint Presentation</vt:lpstr>
      <vt:lpstr>Công ty ABC: Trang web để chọn người  nhận từ hồ sơ khách hàng</vt:lpstr>
      <vt:lpstr>Công ty ABC: Trang web để Chọn Liên lạc  từ hồ sơ khách hàng</vt:lpstr>
      <vt:lpstr>Công ty ABC: Trang web để xác định việc  khai báo Email</vt:lpstr>
      <vt:lpstr>Công ty ABC: Trang web để in một nhãn  vận chuyển</vt:lpstr>
      <vt:lpstr>HTTT tạo lợi thế cạnh tranh bằng cách:</vt:lpstr>
      <vt:lpstr>Q8 Flextime sẽ như thế nào năm 2025?</vt:lpstr>
      <vt:lpstr>Quan điểm tiêu cực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Management Information Systems</dc:title>
  <dc:creator>Lou Thompson</dc:creator>
  <cp:lastModifiedBy>Admin</cp:lastModifiedBy>
  <cp:revision>11</cp:revision>
  <dcterms:created xsi:type="dcterms:W3CDTF">2023-02-09T08:55:54Z</dcterms:created>
  <dcterms:modified xsi:type="dcterms:W3CDTF">2023-02-09T10:02:26Z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2015-09-10T00:00:00Z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2023-02-09T00:00:00Z</vt:filetime>
  </property>
</Properties>
</file>